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1" r:id="rId2"/>
  </p:sldMasterIdLst>
  <p:notesMasterIdLst>
    <p:notesMasterId r:id="rId25"/>
  </p:notesMasterIdLst>
  <p:handoutMasterIdLst>
    <p:handoutMasterId r:id="rId26"/>
  </p:handoutMasterIdLst>
  <p:sldIdLst>
    <p:sldId id="256" r:id="rId3"/>
    <p:sldId id="352" r:id="rId4"/>
    <p:sldId id="382" r:id="rId5"/>
    <p:sldId id="360" r:id="rId6"/>
    <p:sldId id="310" r:id="rId7"/>
    <p:sldId id="349" r:id="rId8"/>
    <p:sldId id="270" r:id="rId9"/>
    <p:sldId id="261" r:id="rId10"/>
    <p:sldId id="372" r:id="rId11"/>
    <p:sldId id="350" r:id="rId12"/>
    <p:sldId id="263" r:id="rId13"/>
    <p:sldId id="358" r:id="rId14"/>
    <p:sldId id="351" r:id="rId15"/>
    <p:sldId id="373" r:id="rId16"/>
    <p:sldId id="374" r:id="rId17"/>
    <p:sldId id="375" r:id="rId18"/>
    <p:sldId id="376" r:id="rId19"/>
    <p:sldId id="377" r:id="rId20"/>
    <p:sldId id="378" r:id="rId21"/>
    <p:sldId id="380" r:id="rId22"/>
    <p:sldId id="383" r:id="rId23"/>
    <p:sldId id="381" r:id="rId2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DB30C8E0-4CA0-4C03-BA35-726BD03AA798}">
          <p14:sldIdLst>
            <p14:sldId id="256"/>
            <p14:sldId id="352"/>
            <p14:sldId id="382"/>
            <p14:sldId id="360"/>
            <p14:sldId id="310"/>
          </p14:sldIdLst>
        </p14:section>
        <p14:section name="1." id="{1938D7EC-8F81-4D93-98F3-6660FFFEE865}">
          <p14:sldIdLst>
            <p14:sldId id="349"/>
            <p14:sldId id="270"/>
            <p14:sldId id="261"/>
            <p14:sldId id="372"/>
            <p14:sldId id="350"/>
            <p14:sldId id="263"/>
            <p14:sldId id="358"/>
            <p14:sldId id="351"/>
          </p14:sldIdLst>
        </p14:section>
        <p14:section name="2." id="{EB984869-BF47-4C10-814F-A8FC47587358}">
          <p14:sldIdLst>
            <p14:sldId id="373"/>
            <p14:sldId id="374"/>
            <p14:sldId id="375"/>
            <p14:sldId id="376"/>
            <p14:sldId id="377"/>
            <p14:sldId id="378"/>
            <p14:sldId id="380"/>
            <p14:sldId id="383"/>
            <p14:sldId id="3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1" autoAdjust="0"/>
    <p:restoredTop sz="96170" autoAdjust="0"/>
  </p:normalViewPr>
  <p:slideViewPr>
    <p:cSldViewPr snapToGrid="0">
      <p:cViewPr varScale="1">
        <p:scale>
          <a:sx n="123" d="100"/>
          <a:sy n="123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12/16/2025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‹#›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>
          <a:extLst>
            <a:ext uri="{FF2B5EF4-FFF2-40B4-BE49-F238E27FC236}">
              <a16:creationId xmlns:a16="http://schemas.microsoft.com/office/drawing/2014/main" id="{E42C0F72-B798-7590-B24B-7F0CD1FAC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>
            <a:extLst>
              <a:ext uri="{FF2B5EF4-FFF2-40B4-BE49-F238E27FC236}">
                <a16:creationId xmlns:a16="http://schemas.microsoft.com/office/drawing/2014/main" id="{ED601CD5-0E03-FD42-59F9-5C1024C5E4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>
            <a:extLst>
              <a:ext uri="{FF2B5EF4-FFF2-40B4-BE49-F238E27FC236}">
                <a16:creationId xmlns:a16="http://schemas.microsoft.com/office/drawing/2014/main" id="{16A59A5C-1353-740D-BBF7-F301E93C03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954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25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A2BAA-8461-4F8F-869F-34C8BC24CCB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117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198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18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672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646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47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209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46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954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392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34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75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37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zh-TW" altLang="en-US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ea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ea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D613167-8027-453D-ADF8-EB2D8D65777F}" type="datetimeFigureOut">
              <a:rPr lang="zh-TW" altLang="en-US" smtClean="0"/>
              <a:pPr/>
              <a:t>2025/12/16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2531C0A-2087-49C4-ABB2-3F87CE386C6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63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matplotlib.org/stable/api/_as_gen/matplotlib.pyplot.plo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6471983/article/details/12203849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98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pytorch.org/vision/0.8/datasets.html#mni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影像處理、電腦視覺及深度學習概論</a:t>
            </a:r>
            <a:r>
              <a:rPr lang="en-US" altLang="zh-TW" sz="2700" b="1" dirty="0"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en-US" altLang="zh-TW" sz="2700" b="1" dirty="0"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zh-TW" altLang="en-US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(Introduction to Image Processing, </a:t>
            </a:r>
            <a:b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Computer Vision and Deep Learning)</a:t>
            </a:r>
            <a: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2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665100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</a:t>
            </a:r>
            <a:r>
              <a:rPr lang="en-US" altLang="zh-TW" sz="200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</a:t>
            </a:r>
            <a:r>
              <a:rPr lang="zh-TW" altLang="en-US" sz="200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zh-TW" altLang="en-US"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謝是奎</a:t>
            </a:r>
            <a:endParaRPr lang="en-US" altLang="zh-TW" sz="20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>
              <a:buSzPct val="25000"/>
            </a:pPr>
            <a:r>
              <a:rPr lang="en-US" altLang="zh-TW" sz="200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Gmail: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</a:t>
            </a:r>
            <a:r>
              <a:rPr lang="en-US" altLang="zh-TW" sz="200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10:00~12:00</a:t>
            </a: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       10:00~12:00, Thu.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At CSIE 9F Robotics Lab.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C76DC3A-D6DD-92FC-5DF1-3BA4E606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45" y="3276355"/>
            <a:ext cx="3846741" cy="3384856"/>
          </a:xfrm>
          <a:prstGeom prst="rect">
            <a:avLst/>
          </a:prstGeom>
        </p:spPr>
      </p:pic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55500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000" b="1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 Evaluate Training And Validation Accuracy/Loss And Compare The Performance of Sigmoid And Relu Versions. (15%)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555003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validating LeNet-5 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</a:t>
            </a:r>
            <a:r>
              <a:rPr lang="en-US" altLang="zh-TW" sz="1900" kern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/validation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accuracy 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and loss for each with sigmoid and relu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each epoch 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If your validation accuracy is low, you can try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Change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 augmentation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techniques used.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weight file with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highest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accuracy.</a:t>
            </a:r>
            <a:endParaRPr kumimoji="0" lang="en-US" altLang="zh-TW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and validation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 and save the figure.</a:t>
            </a:r>
          </a:p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536575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button 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“1.2 Show Acc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Loss”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</a:t>
            </a:r>
            <a:r>
              <a:rPr kumimoji="0" lang="en-US" altLang="zh-TW" sz="1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/Validation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FFD5AB9E-6651-0E4F-DABA-785465FF965A}"/>
              </a:ext>
            </a:extLst>
          </p:cNvPr>
          <p:cNvSpPr txBox="1"/>
          <p:nvPr/>
        </p:nvSpPr>
        <p:spPr>
          <a:xfrm>
            <a:off x="4793015" y="6568926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training/validation accuracy and loss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DC6A895-E4A8-F2AA-0B4A-5E1EE9B272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008" r="75414"/>
          <a:stretch>
            <a:fillRect/>
          </a:stretch>
        </p:blipFill>
        <p:spPr>
          <a:xfrm>
            <a:off x="2319677" y="3596646"/>
            <a:ext cx="1082362" cy="309161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4C0D6FD8-62B1-F930-67D6-97B529856C8D}"/>
              </a:ext>
            </a:extLst>
          </p:cNvPr>
          <p:cNvSpPr txBox="1"/>
          <p:nvPr/>
        </p:nvSpPr>
        <p:spPr>
          <a:xfrm>
            <a:off x="715380" y="4222548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4032738-EF95-3B8C-E27A-7831059B69B3}"/>
              </a:ext>
            </a:extLst>
          </p:cNvPr>
          <p:cNvSpPr/>
          <p:nvPr/>
        </p:nvSpPr>
        <p:spPr>
          <a:xfrm>
            <a:off x="2319677" y="4213121"/>
            <a:ext cx="1097482" cy="229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0F19BF61-BE22-A8AB-EAF6-A0E8481E0A7B}"/>
              </a:ext>
            </a:extLst>
          </p:cNvPr>
          <p:cNvSpPr txBox="1"/>
          <p:nvPr/>
        </p:nvSpPr>
        <p:spPr>
          <a:xfrm>
            <a:off x="3821562" y="3708626"/>
            <a:ext cx="1427234" cy="7817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1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 Show the saved figure</a:t>
            </a:r>
            <a:b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in a new window</a:t>
            </a:r>
          </a:p>
        </p:txBody>
      </p:sp>
      <p:sp>
        <p:nvSpPr>
          <p:cNvPr id="17" name="文字方塊 4">
            <a:extLst>
              <a:ext uri="{FF2B5EF4-FFF2-40B4-BE49-F238E27FC236}">
                <a16:creationId xmlns:a16="http://schemas.microsoft.com/office/drawing/2014/main" id="{E0DCF3F7-F904-E069-2A2F-2D046649B3BF}"/>
              </a:ext>
            </a:extLst>
          </p:cNvPr>
          <p:cNvSpPr txBox="1"/>
          <p:nvPr/>
        </p:nvSpPr>
        <p:spPr>
          <a:xfrm>
            <a:off x="7726121" y="421765"/>
            <a:ext cx="1417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A4FDD17-03C0-20FB-B1F7-23E1DC99E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09" y="3614298"/>
            <a:ext cx="4115354" cy="3074779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144000" cy="67195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000" b="1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.3 Use The Model with The Highest Validation Accuracy to Run Inference, And Show The Predicted Distribution And Class Label. (20%) 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1" y="715679"/>
            <a:ext cx="9102833" cy="2869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highest validation accuracy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which trained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Relu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Load the image from </a:t>
            </a:r>
            <a:r>
              <a:rPr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140.116.154.28 -&gt; Download/02_Homework/Hw2/</a:t>
            </a:r>
            <a:r>
              <a:rPr lang="en-US" altLang="zh-TW" sz="1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Q1_TestData</a:t>
            </a: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3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button “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1.3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Predict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run inference on the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image which 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 on the GUI.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probability distribution of model predictions using a histogram in a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new window.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D83BF46A-D2C7-82D4-0901-2E0D7043DDFC}"/>
              </a:ext>
            </a:extLst>
          </p:cNvPr>
          <p:cNvSpPr/>
          <p:nvPr/>
        </p:nvSpPr>
        <p:spPr>
          <a:xfrm>
            <a:off x="3026004" y="3930977"/>
            <a:ext cx="2989255" cy="26357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AD9058-C3A8-547A-5A84-39B2D3EE40AF}"/>
              </a:ext>
            </a:extLst>
          </p:cNvPr>
          <p:cNvSpPr txBox="1"/>
          <p:nvPr/>
        </p:nvSpPr>
        <p:spPr>
          <a:xfrm>
            <a:off x="2918981" y="3623200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Show image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E8E425E3-A2CF-434D-10D3-20688B2EC701}"/>
              </a:ext>
            </a:extLst>
          </p:cNvPr>
          <p:cNvSpPr/>
          <p:nvPr/>
        </p:nvSpPr>
        <p:spPr>
          <a:xfrm>
            <a:off x="2058269" y="3930977"/>
            <a:ext cx="928679" cy="185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4241D04-0452-1405-62E8-6A05C9D54477}"/>
              </a:ext>
            </a:extLst>
          </p:cNvPr>
          <p:cNvSpPr txBox="1"/>
          <p:nvPr/>
        </p:nvSpPr>
        <p:spPr>
          <a:xfrm>
            <a:off x="849798" y="3846390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120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Load image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CD98790E-1B69-9702-1A23-888823EBBCBF}"/>
              </a:ext>
            </a:extLst>
          </p:cNvPr>
          <p:cNvSpPr/>
          <p:nvPr/>
        </p:nvSpPr>
        <p:spPr>
          <a:xfrm>
            <a:off x="2062667" y="4600951"/>
            <a:ext cx="928679" cy="1965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6B4556-ADD7-A497-FD4F-15433D6833A7}"/>
              </a:ext>
            </a:extLst>
          </p:cNvPr>
          <p:cNvSpPr txBox="1"/>
          <p:nvPr/>
        </p:nvSpPr>
        <p:spPr>
          <a:xfrm>
            <a:off x="1185914" y="4536586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07D00EC-7666-11D6-CB78-C7E0DD80021E}"/>
              </a:ext>
            </a:extLst>
          </p:cNvPr>
          <p:cNvSpPr txBox="1"/>
          <p:nvPr/>
        </p:nvSpPr>
        <p:spPr>
          <a:xfrm>
            <a:off x="6280370" y="4382698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Show </a:t>
            </a:r>
            <a:r>
              <a:rPr lang="en-US" altLang="zh-TW" kern="120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robability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of each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F7ACBE40-CFA2-05B6-E22C-46F559536CFB}"/>
              </a:ext>
            </a:extLst>
          </p:cNvPr>
          <p:cNvSpPr txBox="1"/>
          <p:nvPr/>
        </p:nvSpPr>
        <p:spPr>
          <a:xfrm>
            <a:off x="7726121" y="421765"/>
            <a:ext cx="1417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8" name="圖片 7" descr="一張含有 文字, 螢幕擷取畫面, 陳列, 數字 的圖片&#10;&#10;AI 產生的內容可能不正確。">
            <a:extLst>
              <a:ext uri="{FF2B5EF4-FFF2-40B4-BE49-F238E27FC236}">
                <a16:creationId xmlns:a16="http://schemas.microsoft.com/office/drawing/2014/main" id="{7CE8B617-9D69-2B0D-910E-2EAD5247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59" y="4687016"/>
            <a:ext cx="2744913" cy="1937183"/>
          </a:xfrm>
          <a:prstGeom prst="rect">
            <a:avLst/>
          </a:prstGeom>
        </p:spPr>
      </p:pic>
      <p:pic>
        <p:nvPicPr>
          <p:cNvPr id="10" name="圖片 9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FF17614F-6F27-1C47-F334-BDF9D87BD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2" y="1311480"/>
            <a:ext cx="3112701" cy="1196050"/>
          </a:xfrm>
          <a:prstGeom prst="rect">
            <a:avLst/>
          </a:prstGeom>
        </p:spPr>
      </p:pic>
      <p:pic>
        <p:nvPicPr>
          <p:cNvPr id="12" name="圖片 11" descr="一張含有 文字, 字型, 螢幕擷取畫面, 數字 的圖片&#10;&#10;AI 產生的內容可能不正確。">
            <a:extLst>
              <a:ext uri="{FF2B5EF4-FFF2-40B4-BE49-F238E27FC236}">
                <a16:creationId xmlns:a16="http://schemas.microsoft.com/office/drawing/2014/main" id="{7818A440-2340-BDFE-6190-58F397759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363" y="1341928"/>
            <a:ext cx="3478509" cy="861085"/>
          </a:xfrm>
          <a:prstGeom prst="rect">
            <a:avLst/>
          </a:prstGeom>
        </p:spPr>
      </p:pic>
      <p:sp>
        <p:nvSpPr>
          <p:cNvPr id="13" name="TextBox 24">
            <a:extLst>
              <a:ext uri="{FF2B5EF4-FFF2-40B4-BE49-F238E27FC236}">
                <a16:creationId xmlns:a16="http://schemas.microsoft.com/office/drawing/2014/main" id="{D556AE2C-2FF0-60FC-3AB0-E014F3011810}"/>
              </a:ext>
            </a:extLst>
          </p:cNvPr>
          <p:cNvSpPr txBox="1"/>
          <p:nvPr/>
        </p:nvSpPr>
        <p:spPr>
          <a:xfrm>
            <a:off x="5582362" y="2100165"/>
            <a:ext cx="34785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test images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TW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白底黑字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, size: 28x28)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0BB0B1C-AEAD-E42B-9A4C-932DA28214FB}"/>
              </a:ext>
            </a:extLst>
          </p:cNvPr>
          <p:cNvCxnSpPr/>
          <p:nvPr/>
        </p:nvCxnSpPr>
        <p:spPr>
          <a:xfrm>
            <a:off x="1957445" y="1544199"/>
            <a:ext cx="17345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627DC4D-1EE3-F4F8-68FD-0B27797B2413}"/>
              </a:ext>
            </a:extLst>
          </p:cNvPr>
          <p:cNvSpPr txBox="1"/>
          <p:nvPr/>
        </p:nvSpPr>
        <p:spPr>
          <a:xfrm>
            <a:off x="3670124" y="1341928"/>
            <a:ext cx="1400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白底黑字</a:t>
            </a:r>
            <a:r>
              <a:rPr lang="en-US" altLang="zh-TW" sz="105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105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黑底白字</a:t>
            </a:r>
            <a:r>
              <a:rPr lang="en-US" altLang="zh-TW" sz="105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(like</a:t>
            </a:r>
            <a:r>
              <a:rPr lang="zh-TW" altLang="en-US" sz="105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05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training</a:t>
            </a:r>
            <a:r>
              <a:rPr lang="zh-TW" altLang="en-US" sz="105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TW" sz="105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dataset)</a:t>
            </a:r>
            <a:endParaRPr lang="zh-TW" altLang="en-US" sz="105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陳列, 數字 的圖片&#10;&#10;AI 產生的內容可能不正確。">
            <a:extLst>
              <a:ext uri="{FF2B5EF4-FFF2-40B4-BE49-F238E27FC236}">
                <a16:creationId xmlns:a16="http://schemas.microsoft.com/office/drawing/2014/main" id="{0C162B20-4BE3-6A25-DC69-B240978D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451" y="1513912"/>
            <a:ext cx="6511849" cy="4595644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using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 histogram.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922886" y="2106285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342040" y="2749665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Y-axis: probability </a:t>
            </a:r>
            <a:endParaRPr kumimoji="0" lang="zh-TW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3632286" y="6109556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X-axis: class name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>
            <a:cxnSpLocks/>
          </p:cNvCxnSpPr>
          <p:nvPr/>
        </p:nvCxnSpPr>
        <p:spPr>
          <a:xfrm>
            <a:off x="2398931" y="6027871"/>
            <a:ext cx="54064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4">
            <a:extLst>
              <a:ext uri="{FF2B5EF4-FFF2-40B4-BE49-F238E27FC236}">
                <a16:creationId xmlns:a16="http://schemas.microsoft.com/office/drawing/2014/main" id="{2B58C086-05EE-C481-F977-C1A2CD339D5F}"/>
              </a:ext>
            </a:extLst>
          </p:cNvPr>
          <p:cNvSpPr txBox="1"/>
          <p:nvPr/>
        </p:nvSpPr>
        <p:spPr>
          <a:xfrm>
            <a:off x="7726121" y="42176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8" name="Shape 159">
            <a:extLst>
              <a:ext uri="{FF2B5EF4-FFF2-40B4-BE49-F238E27FC236}">
                <a16:creationId xmlns:a16="http://schemas.microsoft.com/office/drawing/2014/main" id="{2A8D8AE2-BA88-1EBC-C80F-6BAE970192E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9144000" cy="67195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000" b="1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.3 Use The Model with The Highest Validation Accuracy to Run Inference, And Show The Predicted Distribution And Class Label. (20%) 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 a MNIST Classifier using LeNet-5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7"/>
            <a:ext cx="8596648" cy="3738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for demonstration.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942C71-23BC-542D-DBE5-02F055C3891A}"/>
              </a:ext>
            </a:extLst>
          </p:cNvPr>
          <p:cNvSpPr txBox="1"/>
          <p:nvPr/>
        </p:nvSpPr>
        <p:spPr>
          <a:xfrm>
            <a:off x="7726121" y="421765"/>
            <a:ext cx="1417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" name="2025_12_11_21-18-04">
            <a:hlinkClick r:id="" action="ppaction://media"/>
            <a:extLst>
              <a:ext uri="{FF2B5EF4-FFF2-40B4-BE49-F238E27FC236}">
                <a16:creationId xmlns:a16="http://schemas.microsoft.com/office/drawing/2014/main" id="{237F65C1-282D-1053-9F00-13D4B8FB16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.1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(10%)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  <a:sym typeface="Arial"/>
              </a:rPr>
              <a:t>Load and </a:t>
            </a: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Show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  <a:sym typeface="Arial"/>
              </a:rPr>
              <a:t> the Image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.2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(10%)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Show the Architecture of ResNet18 Model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809625" marR="0" lvl="1" indent="-8096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.3 (15%)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  <a:sym typeface="Arial"/>
              </a:rPr>
              <a:t>Show Training/Validating Loss Curve and Accuracy Curve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895350" lvl="1" indent="-89535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altLang="zh-TW" sz="16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.4 (15%) </a:t>
            </a:r>
            <a:r>
              <a:rPr lang="en-US" altLang="zh-TW" sz="1600" dirty="0">
                <a:solidFill>
                  <a:prstClr val="black"/>
                </a:solidFill>
                <a:cs typeface="Times New Roman" panose="02020603050405020304" pitchFamily="18" charset="0"/>
              </a:rPr>
              <a:t>Use the Trained Model with Highest Validation Accuracy to Run Inference, Show the Probability Distribution and Class Label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17F6419-A88D-CD81-E770-7A3A4FE7BF6A}"/>
              </a:ext>
            </a:extLst>
          </p:cNvPr>
          <p:cNvSpPr txBox="1"/>
          <p:nvPr/>
        </p:nvSpPr>
        <p:spPr>
          <a:xfrm>
            <a:off x="3877663" y="5917069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FF6AA8-D929-4FCF-A29B-A9ACAA07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332" y="2572656"/>
            <a:ext cx="4132235" cy="3275884"/>
          </a:xfrm>
          <a:prstGeom prst="rect">
            <a:avLst/>
          </a:prstGeom>
        </p:spPr>
      </p:pic>
      <p:sp>
        <p:nvSpPr>
          <p:cNvPr id="2" name="Shape 159">
            <a:extLst>
              <a:ext uri="{FF2B5EF4-FFF2-40B4-BE49-F238E27FC236}">
                <a16:creationId xmlns:a16="http://schemas.microsoft.com/office/drawing/2014/main" id="{109ADBA8-EADB-F9C5-5D26-CE115020BE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lvl="0" indent="-1949054" defTabSz="457200">
              <a:buClr>
                <a:prstClr val="black"/>
              </a:buClr>
              <a:buSzPct val="25000"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 </a:t>
            </a:r>
            <a:r>
              <a:rPr lang="en-US" altLang="zh-TW" sz="2400" b="1" kern="1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Train a CIFAR-10 Classifier Using ResNet18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947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190123" y="-15860"/>
            <a:ext cx="8953877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 how to train a ResNet18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CIFAR-10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CIFAR-10 Dataset</a:t>
            </a:r>
          </a:p>
          <a:p>
            <a:pPr marL="538163" lvl="1" indent="-269875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size: 32x32x3c (RGB)</a:t>
            </a:r>
          </a:p>
          <a:p>
            <a:pPr marL="538163" lvl="1" indent="-269875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classes: 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airplane, automobile, bird, cat, deer, dog, frog, horse, ship, and truck</a:t>
            </a:r>
          </a:p>
          <a:p>
            <a:pPr marL="538163" lvl="1" indent="-269875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Training: 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50,000 images in total</a:t>
            </a:r>
          </a:p>
          <a:p>
            <a:pPr marL="538163" lvl="1" indent="-269875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Testing: 10,000 images in total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Datasets (Download from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torchvision.dataset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</a:t>
            </a:r>
          </a:p>
          <a:p>
            <a:pPr marL="533400" lvl="2" indent="0" defTabSz="457200">
              <a:lnSpc>
                <a:spcPct val="15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torchvision.datasets.CIFAR10(</a:t>
            </a:r>
            <a:r>
              <a:rPr lang="en-US" altLang="zh-TW" sz="1400" kern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data_path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400" kern="120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download=True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train=True/False)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790576" lvl="2" indent="-270000" defTabSz="457200">
              <a:lnSpc>
                <a:spcPct val="15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Both"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dataset: </a:t>
            </a:r>
            <a:r>
              <a:rPr lang="en-US" altLang="zh-TW" sz="14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should split training and validation by yourself. (Suggestion: 80% and 20%)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Inference dataset: 10,000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 </a:t>
            </a:r>
            <a:r>
              <a:rPr lang="en-US" altLang="zh-TW" sz="14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inference image (inference_img.zip) from FTP. There is a special image for demo.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lvl="0" indent="-1949054" defTabSz="457200">
              <a:buClr>
                <a:prstClr val="black"/>
              </a:buClr>
              <a:buSzPct val="25000"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2.0 </a:t>
            </a:r>
            <a:r>
              <a:rPr lang="en-US" altLang="zh-TW" sz="2400" b="1" kern="1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Train a CIFAR-10 Classifier Using ResNet18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BEB305-555E-4C12-AB08-F511A27E4F63}"/>
              </a:ext>
            </a:extLst>
          </p:cNvPr>
          <p:cNvSpPr txBox="1"/>
          <p:nvPr/>
        </p:nvSpPr>
        <p:spPr>
          <a:xfrm>
            <a:off x="2869948" y="2570776"/>
            <a:ext cx="1702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+mn-lt"/>
                <a:cs typeface="Times New Roman" panose="02020603050405020304" pitchFamily="18" charset="0"/>
              </a:rPr>
              <a:t>I/P: Your data file path</a:t>
            </a:r>
            <a:endParaRPr lang="zh-TW" altLang="en-US" sz="1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ECA8AAD-5FCA-4729-993E-F7094DA2A8BB}"/>
              </a:ext>
            </a:extLst>
          </p:cNvPr>
          <p:cNvSpPr txBox="1"/>
          <p:nvPr/>
        </p:nvSpPr>
        <p:spPr>
          <a:xfrm>
            <a:off x="3816035" y="2847775"/>
            <a:ext cx="2020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+mn-lt"/>
                <a:cs typeface="Times New Roman" panose="02020603050405020304" pitchFamily="18" charset="0"/>
              </a:rPr>
              <a:t>I/P: Download dataset or not</a:t>
            </a:r>
            <a:endParaRPr lang="zh-TW" altLang="en-US" sz="1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FBBF75-3FFE-D6BE-7FE1-4FD6AF043D52}"/>
              </a:ext>
            </a:extLst>
          </p:cNvPr>
          <p:cNvSpPr txBox="1"/>
          <p:nvPr/>
        </p:nvSpPr>
        <p:spPr>
          <a:xfrm>
            <a:off x="5016640" y="2570775"/>
            <a:ext cx="4084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+mn-lt"/>
                <a:cs typeface="Times New Roman" panose="02020603050405020304" pitchFamily="18" charset="0"/>
              </a:rPr>
              <a:t>I/P: Set to true to load training data else load testing data</a:t>
            </a:r>
            <a:endParaRPr lang="zh-TW" altLang="en-US" sz="1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05E55E-5DB8-4371-2BC3-17DF93763888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449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lvl="0" indent="-538163" defTabSz="457200">
              <a:buClr>
                <a:prstClr val="black"/>
              </a:buClr>
              <a:buSzPct val="25000"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2.1 (10%) </a:t>
            </a:r>
            <a:r>
              <a:rPr lang="en-US" altLang="zh-TW" sz="20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and Show the Image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29008" y="486000"/>
            <a:ext cx="7285562" cy="5920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3400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: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				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9875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lang="en-US" altLang="zh-TW" sz="16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“2.1 Load and Show Image”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</a:p>
          <a:p>
            <a:pPr marL="806450" lvl="2" indent="-269875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an image</a:t>
            </a:r>
          </a:p>
          <a:p>
            <a:pPr marL="806450" lvl="2" indent="-269875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Resize images to </a:t>
            </a:r>
            <a:r>
              <a:rPr lang="en-US" altLang="zh-TW" sz="16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32x32×3c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(RGB) 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selected image on GUI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lvl="2" indent="-269875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altLang="zh-TW" sz="16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Load and Show Image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lvl="2" indent="-269875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and 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how image 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GUI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99607" y="6298798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123A17-DD27-4E68-9279-B73BF926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211" y="802431"/>
            <a:ext cx="3390325" cy="25174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DAFF41-D8CE-4041-8AE9-40383784D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211" y="3613256"/>
            <a:ext cx="3390325" cy="251740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F911308-10ED-41AD-AEE4-BC97EFEDEBC8}"/>
              </a:ext>
            </a:extLst>
          </p:cNvPr>
          <p:cNvSpPr/>
          <p:nvPr/>
        </p:nvSpPr>
        <p:spPr>
          <a:xfrm>
            <a:off x="4990211" y="1294093"/>
            <a:ext cx="1121168" cy="217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A1A0CB2F-04DD-7814-6709-B471A83C55F3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63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649915E9-4EE6-46D6-807D-06CE145C0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23" y="4081341"/>
            <a:ext cx="3390325" cy="251740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lvl="0" indent="-447675" defTabSz="457200">
              <a:buClr>
                <a:prstClr val="black"/>
              </a:buClr>
              <a:buSzPct val="25000"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2.2 (10%) </a:t>
            </a:r>
            <a:r>
              <a:rPr lang="en-US" altLang="zh-TW" sz="20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the Architecture of ResNet18 Model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26244" y="334656"/>
            <a:ext cx="6270587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3400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Replace 7x7 conv stride 2 with 3x3 conv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stride 1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and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remove max pooling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preserve feature information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because CIFAR-10 image size is 32x32x3c (original input size is 224x224x3c)</a:t>
            </a: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Replace the output layer to a FC (Fully Connected) layer of </a:t>
            </a:r>
            <a:r>
              <a:rPr lang="en-US" altLang="zh-TW" sz="16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node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39612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It’s because that the node of FC Layer in ResNet18 is 1000. </a:t>
            </a:r>
          </a:p>
          <a:p>
            <a:pPr marL="839612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our assignment, it only needs 10 nodes for 10 classes.</a:t>
            </a:r>
          </a:p>
          <a:p>
            <a:pPr marL="839612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As a result, we have to replace it.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Hint:</a:t>
            </a:r>
          </a:p>
          <a:p>
            <a:pPr marL="1022350" lvl="3" indent="0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None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TW" sz="1600" kern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torch.nn.Linear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(512, </a:t>
            </a:r>
            <a:r>
              <a:rPr lang="en-US" altLang="zh-TW" sz="16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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in order to change the original FC Layer of model. 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Run the function to show the structure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lvl="2" indent="-271463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lang="en-US" altLang="zh-TW" sz="16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“2.2 Show Model Structure”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Run the function to show the structure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terminal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FF6B7C80-B852-4C75-B34B-A25CE07CBB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64894" y="555166"/>
              <a:ext cx="3058554" cy="27976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9277">
                      <a:extLst>
                        <a:ext uri="{9D8B030D-6E8A-4147-A177-3AD203B41FA5}">
                          <a16:colId xmlns:a16="http://schemas.microsoft.com/office/drawing/2014/main" val="3772763827"/>
                        </a:ext>
                      </a:extLst>
                    </a:gridCol>
                    <a:gridCol w="1529277">
                      <a:extLst>
                        <a:ext uri="{9D8B030D-6E8A-4147-A177-3AD203B41FA5}">
                          <a16:colId xmlns:a16="http://schemas.microsoft.com/office/drawing/2014/main" val="1300091783"/>
                        </a:ext>
                      </a:extLst>
                    </a:gridCol>
                  </a:tblGrid>
                  <a:tr h="224635">
                    <a:tc>
                      <a:txBody>
                        <a:bodyPr/>
                        <a:lstStyle/>
                        <a:p>
                          <a:r>
                            <a:rPr lang="en-US" altLang="zh-TW" sz="1200" b="1" dirty="0"/>
                            <a:t>Layer Name</a:t>
                          </a:r>
                          <a:endParaRPr lang="zh-TW" alt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200" b="1" dirty="0"/>
                            <a:t>18-layer</a:t>
                          </a:r>
                          <a:endParaRPr lang="zh-TW" alt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13100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conv1</a:t>
                          </a:r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7x7, 64, stride 2</a:t>
                          </a:r>
                        </a:p>
                        <a:p>
                          <a:r>
                            <a:rPr lang="en-US" altLang="zh-TW" sz="1100" dirty="0"/>
                            <a:t>3x3 max pool, stride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25100"/>
                      </a:ext>
                    </a:extLst>
                  </a:tr>
                  <a:tr h="319094"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conv2_x</a:t>
                          </a:r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64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zh-TW" altLang="en-US" sz="1100" dirty="0"/>
                            <a:t> </a:t>
                          </a:r>
                          <a:r>
                            <a:rPr lang="en-US" altLang="zh-TW" sz="1100" dirty="0"/>
                            <a:t>x 2</a:t>
                          </a:r>
                          <a:endParaRPr lang="zh-TW" altLang="en-US" sz="1100" i="0" dirty="0">
                            <a:latin typeface="+mj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0164583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conv3_x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128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128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zh-TW" altLang="en-US" sz="1100" u="none" strike="noStrike" cap="none" dirty="0">
                              <a:sym typeface="Arial"/>
                            </a:rPr>
                            <a:t> </a:t>
                          </a:r>
                          <a:r>
                            <a:rPr lang="en-US" altLang="zh-TW" sz="1100" u="none" strike="noStrike" cap="none" dirty="0">
                              <a:sym typeface="Arial"/>
                            </a:rPr>
                            <a:t>x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46727388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conv4_x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256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256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zh-TW" altLang="en-US" sz="1100" u="none" strike="noStrike" cap="none" dirty="0">
                              <a:sym typeface="Arial"/>
                            </a:rPr>
                            <a:t> </a:t>
                          </a:r>
                          <a:r>
                            <a:rPr lang="en-US" altLang="zh-TW" sz="1100" u="none" strike="noStrike" cap="none" dirty="0">
                              <a:sym typeface="Arial"/>
                            </a:rPr>
                            <a:t>x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8653972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conv5_x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TW" sz="11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512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3,</m:t>
                                        </m:r>
                                      </m:e>
                                      <m:e>
                                        <m:r>
                                          <a:rPr lang="en-US" altLang="zh-TW" sz="1100" smtClean="0">
                                            <a:latin typeface="Cambria Math" panose="02040503050406030204" pitchFamily="18" charset="0"/>
                                          </a:rPr>
                                          <m:t>512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zh-TW" altLang="en-US" sz="1100" u="none" strike="noStrike" cap="none" dirty="0">
                              <a:sym typeface="Arial"/>
                            </a:rPr>
                            <a:t> </a:t>
                          </a:r>
                          <a:r>
                            <a:rPr lang="en-US" altLang="zh-TW" sz="1100" u="none" strike="noStrike" cap="none" dirty="0">
                              <a:sym typeface="Arial"/>
                            </a:rPr>
                            <a:t>x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6747905"/>
                      </a:ext>
                    </a:extLst>
                  </a:tr>
                  <a:tr h="349350">
                    <a:tc>
                      <a:txBody>
                        <a:bodyPr/>
                        <a:lstStyle/>
                        <a:p>
                          <a:endParaRPr lang="zh-TW" altLang="en-US" sz="11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average pool, 1000-d fc, </a:t>
                          </a:r>
                          <a:r>
                            <a:rPr lang="en-US" altLang="zh-TW" sz="1100" dirty="0" err="1"/>
                            <a:t>softmax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9682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>
                <a:extLst>
                  <a:ext uri="{FF2B5EF4-FFF2-40B4-BE49-F238E27FC236}">
                    <a16:creationId xmlns:a16="http://schemas.microsoft.com/office/drawing/2014/main" id="{FF6B7C80-B852-4C75-B34B-A25CE07CB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320755"/>
                  </p:ext>
                </p:extLst>
              </p:nvPr>
            </p:nvGraphicFramePr>
            <p:xfrm>
              <a:off x="6064894" y="555166"/>
              <a:ext cx="3058554" cy="279768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9277">
                      <a:extLst>
                        <a:ext uri="{9D8B030D-6E8A-4147-A177-3AD203B41FA5}">
                          <a16:colId xmlns:a16="http://schemas.microsoft.com/office/drawing/2014/main" val="3772763827"/>
                        </a:ext>
                      </a:extLst>
                    </a:gridCol>
                    <a:gridCol w="1529277">
                      <a:extLst>
                        <a:ext uri="{9D8B030D-6E8A-4147-A177-3AD203B41FA5}">
                          <a16:colId xmlns:a16="http://schemas.microsoft.com/office/drawing/2014/main" val="1300091783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altLang="zh-TW" sz="1200" b="1" dirty="0"/>
                            <a:t>Layer Name</a:t>
                          </a:r>
                          <a:endParaRPr lang="zh-TW" altLang="en-US" sz="1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200" b="1" dirty="0"/>
                            <a:t>18-layer</a:t>
                          </a:r>
                          <a:endParaRPr lang="zh-TW" altLang="en-US" sz="1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681310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conv1</a:t>
                          </a:r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7x7, 64, stride 2</a:t>
                          </a:r>
                        </a:p>
                        <a:p>
                          <a:r>
                            <a:rPr lang="en-US" altLang="zh-TW" sz="1100" dirty="0"/>
                            <a:t>3x3 max pool, stride 2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225100"/>
                      </a:ext>
                    </a:extLst>
                  </a:tr>
                  <a:tr h="389763"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conv2_x</a:t>
                          </a:r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797" t="-181250" r="-797" b="-4484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0164583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conv3_x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797" t="-253521" r="-797" b="-3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672738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conv4_x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797" t="-358571" r="-797" b="-2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865397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dirty="0"/>
                            <a:t>conv5_x</a:t>
                          </a:r>
                          <a:endParaRPr lang="zh-TW" altLang="en-US" sz="1100" dirty="0"/>
                        </a:p>
                        <a:p>
                          <a:endParaRPr lang="zh-TW" alt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797" t="-458571" r="-797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6747905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endParaRPr lang="zh-TW" altLang="en-US" sz="11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100" dirty="0"/>
                            <a:t>average pool, 1000-d fc, </a:t>
                          </a:r>
                          <a:r>
                            <a:rPr lang="en-US" altLang="zh-TW" sz="1100" dirty="0" err="1"/>
                            <a:t>softmax</a:t>
                          </a:r>
                          <a:endParaRPr lang="zh-TW" altLang="en-US" sz="11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69682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3">
            <a:extLst>
              <a:ext uri="{FF2B5EF4-FFF2-40B4-BE49-F238E27FC236}">
                <a16:creationId xmlns:a16="http://schemas.microsoft.com/office/drawing/2014/main" id="{1CD99170-6844-4DC5-87B0-E42645EA0A7F}"/>
              </a:ext>
            </a:extLst>
          </p:cNvPr>
          <p:cNvSpPr txBox="1"/>
          <p:nvPr/>
        </p:nvSpPr>
        <p:spPr>
          <a:xfrm>
            <a:off x="6447047" y="3361011"/>
            <a:ext cx="27874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Original ResNet-18 architecture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0DA9F68-5E48-4B6E-828E-4244C0716E38}"/>
              </a:ext>
            </a:extLst>
          </p:cNvPr>
          <p:cNvSpPr/>
          <p:nvPr/>
        </p:nvSpPr>
        <p:spPr>
          <a:xfrm>
            <a:off x="7621332" y="868812"/>
            <a:ext cx="1350652" cy="3349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50DF3B1-1432-45B2-97DC-C6AE0EAF1C22}"/>
              </a:ext>
            </a:extLst>
          </p:cNvPr>
          <p:cNvCxnSpPr>
            <a:cxnSpLocks/>
          </p:cNvCxnSpPr>
          <p:nvPr/>
        </p:nvCxnSpPr>
        <p:spPr>
          <a:xfrm>
            <a:off x="5733123" y="868812"/>
            <a:ext cx="1888209" cy="127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8667C7BA-F865-46B1-81D1-B97C751F2C32}"/>
              </a:ext>
            </a:extLst>
          </p:cNvPr>
          <p:cNvSpPr/>
          <p:nvPr/>
        </p:nvSpPr>
        <p:spPr>
          <a:xfrm>
            <a:off x="8468674" y="2960482"/>
            <a:ext cx="654774" cy="1810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D1B2785-24CF-4D22-A040-DFF532A744C6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835192" y="1561723"/>
            <a:ext cx="2633482" cy="1489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56A8098A-736B-4A3A-9AA8-F2DB3530B020}"/>
              </a:ext>
            </a:extLst>
          </p:cNvPr>
          <p:cNvSpPr/>
          <p:nvPr/>
        </p:nvSpPr>
        <p:spPr>
          <a:xfrm>
            <a:off x="5733123" y="5054754"/>
            <a:ext cx="1120350" cy="24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12240E-ECF5-12AB-F334-53CA0B013365}"/>
              </a:ext>
            </a:extLst>
          </p:cNvPr>
          <p:cNvSpPr txBox="1"/>
          <p:nvPr/>
        </p:nvSpPr>
        <p:spPr>
          <a:xfrm>
            <a:off x="2230131" y="2482673"/>
            <a:ext cx="208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+mn-lt"/>
                <a:cs typeface="Times New Roman" panose="02020603050405020304" pitchFamily="18" charset="0"/>
              </a:rPr>
              <a:t>I/P: Size of input feature map</a:t>
            </a:r>
            <a:endParaRPr lang="zh-TW" altLang="en-US" sz="1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025289-0A30-7493-CEB5-EB20C3049F2B}"/>
              </a:ext>
            </a:extLst>
          </p:cNvPr>
          <p:cNvSpPr txBox="1"/>
          <p:nvPr/>
        </p:nvSpPr>
        <p:spPr>
          <a:xfrm>
            <a:off x="2634097" y="2829310"/>
            <a:ext cx="2084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+mn-lt"/>
                <a:cs typeface="Times New Roman" panose="02020603050405020304" pitchFamily="18" charset="0"/>
              </a:rPr>
              <a:t>I/P: Size of output</a:t>
            </a:r>
            <a:endParaRPr lang="zh-TW" altLang="en-US" sz="12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文字方塊 4">
            <a:extLst>
              <a:ext uri="{FF2B5EF4-FFF2-40B4-BE49-F238E27FC236}">
                <a16:creationId xmlns:a16="http://schemas.microsoft.com/office/drawing/2014/main" id="{069FDD99-D59C-C626-8919-D05ED09D12B6}"/>
              </a:ext>
            </a:extLst>
          </p:cNvPr>
          <p:cNvSpPr txBox="1"/>
          <p:nvPr/>
        </p:nvSpPr>
        <p:spPr>
          <a:xfrm>
            <a:off x="7748557" y="11381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238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54090" y="8284020"/>
            <a:ext cx="2053629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lvl="0" indent="-447675" defTabSz="457200">
              <a:buClr>
                <a:prstClr val="black"/>
              </a:buClr>
              <a:buSzPct val="25000"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2.2 (10%) </a:t>
            </a:r>
            <a:r>
              <a:rPr lang="en-US" altLang="zh-TW" sz="2000" b="1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the Architecture of ResNet18 Model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CF5612-E003-0D9D-4371-8C0F6F78745C}"/>
              </a:ext>
            </a:extLst>
          </p:cNvPr>
          <p:cNvSpPr txBox="1"/>
          <p:nvPr/>
        </p:nvSpPr>
        <p:spPr>
          <a:xfrm>
            <a:off x="38854" y="500963"/>
            <a:ext cx="52965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The output structure of ResNet18 model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217EA7-4C9B-4B37-81AC-B9A85BD51622}"/>
              </a:ext>
            </a:extLst>
          </p:cNvPr>
          <p:cNvSpPr txBox="1"/>
          <p:nvPr/>
        </p:nvSpPr>
        <p:spPr>
          <a:xfrm>
            <a:off x="346671" y="818422"/>
            <a:ext cx="845065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ResNet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(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(conv1): Conv2d(3, 64,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kernel_size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=(3, 3), stride=(1, 1), padding=(1, 1), bias=False)     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(bn1): BatchNorm2d(64, eps=1e-05, momentum=0.1, affine=True,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track_running_stats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=True)    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(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):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inplace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=True)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(layer1): Sequential(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(0):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BasicBlock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(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(conv1): Conv2d(64, 64,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kernel_size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=(3, 3), stride=(1, 1), padding=(1, 1), bias=False)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(bn1): BatchNorm2d(64, eps=1e-05, momentum=0.1, affine=True,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track_running_stats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=True)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):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inplace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=True)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(conv2): Conv2d(64, 64,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kernel_size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=(3, 3), stride=(1, 1), padding=(1, 1), bias=False)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(bn2): BatchNorm2d(64, eps=1e-05, momentum=0.1, affine=True,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track_running_stats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=True)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(1):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BasicBlock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(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(conv1): Conv2d(64, 64,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kernel_size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=(3, 3), stride=(1, 1), padding=(1, 1), bias=False)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(bn1): BatchNorm2d(64, eps=1e-05, momentum=0.1, affine=True,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track_running_stats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=True)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):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inplace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=True)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(conv2): Conv2d(64, 64,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kernel_size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=(3, 3), stride=(1, 1), padding=(1, 1), bias=False)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  (bn2): BatchNorm2d(64, eps=1e-05, momentum=0.1, affine=True,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track_running_stats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=True)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 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)</a:t>
            </a:r>
          </a:p>
          <a:p>
            <a:endParaRPr lang="zh-TW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C58CF07-7E46-4314-BC7B-CBF52B68EAC1}"/>
              </a:ext>
            </a:extLst>
          </p:cNvPr>
          <p:cNvSpPr txBox="1"/>
          <p:nvPr/>
        </p:nvSpPr>
        <p:spPr>
          <a:xfrm>
            <a:off x="437206" y="5764792"/>
            <a:ext cx="6743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 (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avgpool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): AdaptiveAvgPool2d(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output_size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=(1, 1))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  (fc): Linear(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in_features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=512, </a:t>
            </a:r>
            <a:r>
              <a:rPr lang="en-US" altLang="zh-TW" dirty="0" err="1">
                <a:latin typeface="+mn-lt"/>
                <a:cs typeface="Times New Roman" panose="02020603050405020304" pitchFamily="18" charset="0"/>
              </a:rPr>
              <a:t>out_features</a:t>
            </a:r>
            <a:r>
              <a:rPr lang="en-US" altLang="zh-TW" dirty="0">
                <a:latin typeface="+mn-lt"/>
                <a:cs typeface="Times New Roman" panose="02020603050405020304" pitchFamily="18" charset="0"/>
              </a:rPr>
              <a:t>=10, bias=True)</a:t>
            </a:r>
          </a:p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C0498F-8736-4599-891F-A7F4C4E3EDFF}"/>
              </a:ext>
            </a:extLst>
          </p:cNvPr>
          <p:cNvSpPr txBox="1"/>
          <p:nvPr/>
        </p:nvSpPr>
        <p:spPr>
          <a:xfrm>
            <a:off x="900036" y="5216452"/>
            <a:ext cx="492443" cy="5483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118704C-123D-4D46-8DD9-B84A01A06CCD}"/>
              </a:ext>
            </a:extLst>
          </p:cNvPr>
          <p:cNvSpPr/>
          <p:nvPr/>
        </p:nvSpPr>
        <p:spPr>
          <a:xfrm>
            <a:off x="2223599" y="1030636"/>
            <a:ext cx="2301266" cy="2966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97CEE5F-A3FE-47E8-AAC4-445016DF4C07}"/>
              </a:ext>
            </a:extLst>
          </p:cNvPr>
          <p:cNvSpPr/>
          <p:nvPr/>
        </p:nvSpPr>
        <p:spPr>
          <a:xfrm>
            <a:off x="2683032" y="6019009"/>
            <a:ext cx="1279734" cy="273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4">
            <a:extLst>
              <a:ext uri="{FF2B5EF4-FFF2-40B4-BE49-F238E27FC236}">
                <a16:creationId xmlns:a16="http://schemas.microsoft.com/office/drawing/2014/main" id="{3D87120B-F5BC-A54D-13D0-52EE8511B7BA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734732" y="4781226"/>
            <a:ext cx="4251454" cy="1944179"/>
            <a:chOff x="4657725" y="6503456"/>
            <a:chExt cx="5410712" cy="2809876"/>
          </a:xfrm>
        </p:grpSpPr>
        <p:pic>
          <p:nvPicPr>
            <p:cNvPr id="1026" name="Picture 2" descr="ResNet-18 network structure 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2" r="12531"/>
            <a:stretch/>
          </p:blipFill>
          <p:spPr bwMode="auto">
            <a:xfrm>
              <a:off x="4698275" y="6503456"/>
              <a:ext cx="5370162" cy="2809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7725" y="6883526"/>
              <a:ext cx="1895476" cy="95554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7719" y="6833178"/>
              <a:ext cx="1448002" cy="1095528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573437" y="1929539"/>
            <a:ext cx="6958739" cy="15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532176" y="2022387"/>
            <a:ext cx="15498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 smtClean="0">
                <a:latin typeface="+mj-lt"/>
              </a:rPr>
              <a:t>Basic Block </a:t>
            </a:r>
            <a:r>
              <a:rPr lang="zh-TW" altLang="en-US" sz="1100" dirty="0" smtClean="0">
                <a:latin typeface="+mj-lt"/>
              </a:rPr>
              <a:t>含有這些，並不是順序。</a:t>
            </a:r>
            <a:endParaRPr lang="en-US" altLang="zh-TW" sz="1100" dirty="0" smtClean="0">
              <a:latin typeface="+mj-lt"/>
            </a:endParaRPr>
          </a:p>
          <a:p>
            <a:r>
              <a:rPr lang="zh-TW" altLang="en-US" sz="1100" dirty="0">
                <a:latin typeface="+mj-lt"/>
              </a:rPr>
              <a:t>順序需要自己實</a:t>
            </a:r>
            <a:r>
              <a:rPr lang="zh-TW" altLang="en-US" sz="1100" dirty="0" smtClean="0">
                <a:latin typeface="+mj-lt"/>
              </a:rPr>
              <a:t>作</a:t>
            </a:r>
            <a:r>
              <a:rPr lang="en-US" altLang="zh-TW" sz="1100" dirty="0" smtClean="0">
                <a:latin typeface="+mj-lt"/>
              </a:rPr>
              <a:t>(</a:t>
            </a:r>
            <a:r>
              <a:rPr lang="zh-TW" altLang="en-US" sz="1100" dirty="0" smtClean="0">
                <a:latin typeface="+mj-lt"/>
              </a:rPr>
              <a:t>可參考下面的圖</a:t>
            </a:r>
            <a:r>
              <a:rPr lang="en-US" altLang="zh-TW" sz="1100" dirty="0" smtClean="0">
                <a:latin typeface="+mj-lt"/>
              </a:rPr>
              <a:t>)</a:t>
            </a:r>
            <a:r>
              <a:rPr lang="zh-TW" altLang="en-US" sz="1100" dirty="0" smtClean="0">
                <a:latin typeface="+mj-lt"/>
              </a:rPr>
              <a:t>。</a:t>
            </a:r>
            <a:endParaRPr lang="zh-TW" altLang="en-US" sz="1100" dirty="0">
              <a:latin typeface="+mj-lt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909852" y="6589759"/>
            <a:ext cx="11391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 smtClean="0">
                <a:latin typeface="+mj-lt"/>
              </a:rPr>
              <a:t>(Residual Block)</a:t>
            </a:r>
            <a:endParaRPr lang="zh-TW" alt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157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49689D39-5E17-4582-AD94-937F5CF90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95" y="980724"/>
            <a:ext cx="3167005" cy="2351580"/>
          </a:xfrm>
          <a:prstGeom prst="rect">
            <a:avLst/>
          </a:prstGeom>
        </p:spPr>
      </p:pic>
      <p:sp>
        <p:nvSpPr>
          <p:cNvPr id="5" name="Shape 159">
            <a:extLst>
              <a:ext uri="{FF2B5EF4-FFF2-40B4-BE49-F238E27FC236}">
                <a16:creationId xmlns:a16="http://schemas.microsoft.com/office/drawing/2014/main" id="{FAEA0541-0A1C-8916-8505-734D91640BD9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38248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347788" lvl="0" indent="-1347788">
              <a:buClr>
                <a:prstClr val="black"/>
              </a:buClr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.3 (15%) 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Training/Validating Loss Curve and Accuracy Curve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7E402CD-F1F5-4B29-AF80-F84EF9127EFF}"/>
              </a:ext>
            </a:extLst>
          </p:cNvPr>
          <p:cNvSpPr txBox="1">
            <a:spLocks/>
          </p:cNvSpPr>
          <p:nvPr/>
        </p:nvSpPr>
        <p:spPr>
          <a:xfrm>
            <a:off x="115408" y="377918"/>
            <a:ext cx="5569589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cs typeface="Times New Roman" panose="02020603050405020304" pitchFamily="18" charset="0"/>
              <a:sym typeface="Calibri"/>
            </a:endParaRPr>
          </a:p>
          <a:p>
            <a:pPr marL="533400" lvl="0" indent="-268288" defTabSz="457200"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Download the datasets from </a:t>
            </a:r>
            <a:r>
              <a:rPr lang="en-US" altLang="zh-TW" sz="1600" kern="1200" dirty="0" err="1">
                <a:solidFill>
                  <a:prstClr val="blac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torchvision.dataset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, and </a:t>
            </a:r>
            <a:r>
              <a:rPr lang="en-US" altLang="zh-TW" sz="1600" kern="1200" dirty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split training and validation dataset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zh-TW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 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cs typeface="Times New Roman" panose="02020603050405020304" pitchFamily="18" charset="0"/>
              <a:sym typeface="Calibri"/>
            </a:endParaRPr>
          </a:p>
          <a:p>
            <a:pPr marL="533400" marR="0" lvl="0" indent="-2682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Training and validating ResNet-18 at home and record the training/validation loss and accuracy curve for each epoch.</a:t>
            </a:r>
          </a:p>
          <a:p>
            <a:pPr marL="533400" lvl="0" indent="-268288" defTabSz="457200">
              <a:buClr>
                <a:prstClr val="black"/>
              </a:buClr>
              <a:buFont typeface="+mj-lt"/>
              <a:buAutoNum type="arabicParenR"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Use </a:t>
            </a:r>
            <a:r>
              <a:rPr lang="en-US" altLang="zh-TW" sz="1600" u="sng" kern="1200" dirty="0" err="1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matplotlib.pyplot.plot</a:t>
            </a:r>
            <a:r>
              <a:rPr lang="en-US" altLang="zh-TW" sz="1600" u="sng" kern="12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()</a:t>
            </a:r>
            <a:r>
              <a:rPr lang="en-US" altLang="zh-TW" sz="1600" kern="12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 to </a:t>
            </a:r>
            <a:r>
              <a:rPr lang="en-US" altLang="zh-TW" sz="1600" kern="12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create a line chart</a:t>
            </a:r>
            <a:r>
              <a:rPr lang="en-US" altLang="zh-TW" sz="1600" kern="1200" dirty="0">
                <a:solidFill>
                  <a:prstClr val="black"/>
                </a:solidFill>
                <a:latin typeface="+mn-lt"/>
                <a:cs typeface="Times New Roman" panose="02020603050405020304" pitchFamily="18" charset="0"/>
              </a:rPr>
              <a:t> for the training and validation loss and accuracy values then save the figure.</a:t>
            </a:r>
          </a:p>
          <a:p>
            <a:pPr marL="533400" marR="0" lvl="0" indent="-26828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alibri"/>
                <a:cs typeface="Times New Roman" panose="02020603050405020304" pitchFamily="18" charset="0"/>
                <a:sym typeface="Calibri"/>
              </a:rPr>
              <a:t>Save weight file with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Calibri"/>
                <a:cs typeface="Times New Roman" panose="02020603050405020304" pitchFamily="18" charset="0"/>
                <a:sym typeface="Calibri"/>
              </a:rPr>
              <a:t>highest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Calibri"/>
                <a:cs typeface="Times New Roman" panose="02020603050405020304" pitchFamily="18" charset="0"/>
                <a:sym typeface="Calibri"/>
              </a:rPr>
              <a:t> validation accuracy.</a:t>
            </a:r>
          </a:p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533400" lvl="2" indent="-265113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lang="en-US" altLang="zh-TW" sz="1600" kern="12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“2.3 Show Acc and Loss”</a:t>
            </a:r>
            <a:endParaRPr kumimoji="0" lang="en-US" altLang="zh-TW" sz="16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cs typeface="Times New Roman" panose="02020603050405020304" pitchFamily="18" charset="0"/>
              <a:sym typeface="Calibri"/>
            </a:endParaRPr>
          </a:p>
          <a:p>
            <a:pPr marL="533400" marR="0" lvl="2" indent="-2651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Times New Roman" panose="02020603050405020304" pitchFamily="18" charset="0"/>
                <a:sym typeface="Calibri"/>
              </a:rPr>
              <a:t> of  Training/Validating loss and accuracy.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7695DC-677E-4B88-BCDC-A06183CEE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80" y="3765998"/>
            <a:ext cx="7093997" cy="270951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49FD603-8B74-4C80-8E20-83E14B992497}"/>
              </a:ext>
            </a:extLst>
          </p:cNvPr>
          <p:cNvSpPr/>
          <p:nvPr/>
        </p:nvSpPr>
        <p:spPr>
          <a:xfrm>
            <a:off x="6041059" y="2327947"/>
            <a:ext cx="993483" cy="273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F25640EE-CFAA-4EC9-9790-BB89DD9363B5}"/>
              </a:ext>
            </a:extLst>
          </p:cNvPr>
          <p:cNvSpPr txBox="1"/>
          <p:nvPr/>
        </p:nvSpPr>
        <p:spPr>
          <a:xfrm>
            <a:off x="3036742" y="6475514"/>
            <a:ext cx="52965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The output of loss curve and accuracy curve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71D45E31-31B8-367E-2B2A-91C92690D0B1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863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</a:t>
            </a:r>
            <a:r>
              <a:rPr lang="en-US" sz="2800" b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(1/3)</a:t>
            </a:r>
            <a:endParaRPr lang="en-US" sz="2800" b="1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</a:t>
            </a:r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2025/12/</a:t>
            </a:r>
            <a:r>
              <a:rPr lang="en-US" altLang="zh-TW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(Tue</a:t>
            </a:r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 </a:t>
            </a:r>
          </a:p>
          <a:p>
            <a:pPr marL="263525" indent="0">
              <a:buNone/>
            </a:pPr>
            <a:r>
              <a:rPr 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Submit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 seven days after the deadline, and your score will be reduced by half.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3525" indent="-263525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Upload/Homework/Hw2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</a:t>
            </a:r>
            <a:r>
              <a:rPr 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opencvdl2025</a:t>
            </a:r>
            <a:r>
              <a:rPr 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TW" sz="18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RL2025opencv</a:t>
            </a:r>
            <a:endParaRPr lang="en-US" sz="1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3525" indent="-263525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Hw2_StudentID_Name_Version.rar</a:t>
            </a:r>
          </a:p>
          <a:p>
            <a:pPr marL="1790700" lvl="5" indent="-17938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Hw2_F71234567_林小明_V1.rar</a:t>
            </a:r>
          </a:p>
          <a:p>
            <a:pPr marL="1790700" lvl="5" indent="-17938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marL="1790700" lvl="5" indent="-17938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pictures )</a:t>
            </a:r>
          </a:p>
          <a:p>
            <a:pPr marL="1347788" lvl="1" indent="0">
              <a:buNone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0" y="592473"/>
            <a:ext cx="6358356" cy="28167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3400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lvl="2" indent="-271463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the trained model with highest validation accuracy.</a:t>
            </a:r>
          </a:p>
          <a:p>
            <a:pPr marL="806450" lvl="2" indent="-271463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Resize the image to 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32x32x3c (RGB)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“2.4 Inference”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 you selected.</a:t>
            </a:r>
          </a:p>
          <a:p>
            <a:pPr marL="806450" lvl="2" indent="-271463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R"/>
              <a:defRPr/>
            </a:pPr>
            <a:r>
              <a:rPr lang="en-US" altLang="zh-TW" sz="14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there is a special image in the inference dataset that is not included in the 10 classes of CIFAR-10. You should set a threshold (adjust it yourself) to determine whether the image belongs to 10 classes in the CIFAR-10 dataset.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987425" lvl="3" indent="-180975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Tx/>
              <a:buChar char="-"/>
              <a:defRPr/>
            </a:pPr>
            <a:r>
              <a:rPr lang="en-US" altLang="zh-TW" sz="125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the predicted class label</a:t>
            </a:r>
            <a:r>
              <a:rPr lang="zh-TW" altLang="en-US" sz="125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5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confidence score on GUI.</a:t>
            </a:r>
          </a:p>
          <a:p>
            <a:pPr marL="987425" lvl="3" indent="-180975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Tx/>
              <a:buChar char="-"/>
              <a:defRPr/>
            </a:pPr>
            <a:r>
              <a:rPr lang="en-US" altLang="zh-TW" sz="125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the probability distribution of model predictions using a histogram.</a:t>
            </a:r>
          </a:p>
          <a:p>
            <a:pPr marL="806450" lvl="3" indent="0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None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Hin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t: If the max probability &lt; threshold, the image is not in 10 classes.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25E3CE-403D-463A-A5A4-DAE0FC2ED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9" t="20274" r="14986" b="11756"/>
          <a:stretch/>
        </p:blipFill>
        <p:spPr>
          <a:xfrm>
            <a:off x="3674456" y="3372188"/>
            <a:ext cx="5244312" cy="249607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CAC0EB5-EEAB-4596-86A6-041F3A5B2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79" y="3561902"/>
            <a:ext cx="3384745" cy="247564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D38BDF16-A29A-4714-BD21-C1FBACBC642F}"/>
              </a:ext>
            </a:extLst>
          </p:cNvPr>
          <p:cNvSpPr/>
          <p:nvPr/>
        </p:nvSpPr>
        <p:spPr>
          <a:xfrm>
            <a:off x="225232" y="5459233"/>
            <a:ext cx="1074187" cy="270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C999D975-0D4F-4D4C-BBC8-62EF842AE28D}"/>
              </a:ext>
            </a:extLst>
          </p:cNvPr>
          <p:cNvSpPr txBox="1"/>
          <p:nvPr/>
        </p:nvSpPr>
        <p:spPr>
          <a:xfrm>
            <a:off x="4572000" y="5868266"/>
            <a:ext cx="3392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The output 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</a:rPr>
              <a:t>of probability distribution 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18CD3EA9-4DAD-40F0-B783-26E32C715F9F}"/>
              </a:ext>
            </a:extLst>
          </p:cNvPr>
          <p:cNvSpPr txBox="1"/>
          <p:nvPr/>
        </p:nvSpPr>
        <p:spPr>
          <a:xfrm>
            <a:off x="362324" y="6020992"/>
            <a:ext cx="3392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Image in 10 classes of CIFAR-10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6E09F7-8072-400F-A31F-B7A402A1C602}"/>
              </a:ext>
            </a:extLst>
          </p:cNvPr>
          <p:cNvSpPr/>
          <p:nvPr/>
        </p:nvSpPr>
        <p:spPr>
          <a:xfrm>
            <a:off x="1275512" y="5792760"/>
            <a:ext cx="1047708" cy="24478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295111-D3A7-427B-A569-B09E8E5CA542}"/>
              </a:ext>
            </a:extLst>
          </p:cNvPr>
          <p:cNvSpPr txBox="1"/>
          <p:nvPr/>
        </p:nvSpPr>
        <p:spPr>
          <a:xfrm>
            <a:off x="2297428" y="5648106"/>
            <a:ext cx="2899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  <a:latin typeface="+mn-lt"/>
                <a:cs typeface="Times New Roman" panose="02020603050405020304" pitchFamily="18" charset="0"/>
              </a:rPr>
              <a:t>Show the predicted class label and probability(confidence score)</a:t>
            </a:r>
            <a:endParaRPr lang="zh-TW" altLang="en-US" sz="1200" dirty="0">
              <a:solidFill>
                <a:srgbClr val="00B0F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Shape 159">
            <a:extLst>
              <a:ext uri="{FF2B5EF4-FFF2-40B4-BE49-F238E27FC236}">
                <a16:creationId xmlns:a16="http://schemas.microsoft.com/office/drawing/2014/main" id="{95060650-309F-DB44-270B-5DA5D26E93D7}"/>
              </a:ext>
            </a:extLst>
          </p:cNvPr>
          <p:cNvSpPr txBox="1">
            <a:spLocks/>
          </p:cNvSpPr>
          <p:nvPr/>
        </p:nvSpPr>
        <p:spPr>
          <a:xfrm>
            <a:off x="0" y="-17253"/>
            <a:ext cx="9144000" cy="61746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168400" lvl="0" indent="-1168400" defTabSz="457200">
              <a:buClr>
                <a:prstClr val="black"/>
              </a:buClr>
              <a:buSzPct val="25000"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.4 (15%) </a:t>
            </a:r>
            <a:r>
              <a:rPr lang="en-US" altLang="zh-TW" sz="2000" b="1" kern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Trained Model with Highest Validation Accuracy to Run Inference, Show the Probability Distribution and Class Label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11E7B0C1-BCE7-A2F2-3E0D-4E29FE643812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41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C699520-51F7-4F5C-818D-11FE68EDC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0" y="3521799"/>
            <a:ext cx="3626428" cy="2692713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8BDF16-A29A-4714-BD21-C1FBACBC642F}"/>
              </a:ext>
            </a:extLst>
          </p:cNvPr>
          <p:cNvSpPr/>
          <p:nvPr/>
        </p:nvSpPr>
        <p:spPr>
          <a:xfrm>
            <a:off x="234285" y="5604094"/>
            <a:ext cx="1074187" cy="2705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C999D975-0D4F-4D4C-BBC8-62EF842AE28D}"/>
              </a:ext>
            </a:extLst>
          </p:cNvPr>
          <p:cNvSpPr txBox="1"/>
          <p:nvPr/>
        </p:nvSpPr>
        <p:spPr>
          <a:xfrm>
            <a:off x="4901940" y="5979924"/>
            <a:ext cx="3392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The output 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</a:rPr>
              <a:t>of probability distribution 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57DFE4-1DBB-4EE9-80EF-0A613EAF2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38" t="22874" r="16360" b="10595"/>
          <a:stretch/>
        </p:blipFill>
        <p:spPr>
          <a:xfrm>
            <a:off x="3851660" y="3521799"/>
            <a:ext cx="5161880" cy="2503158"/>
          </a:xfrm>
          <a:prstGeom prst="rect">
            <a:avLst/>
          </a:prstGeom>
        </p:spPr>
      </p:pic>
      <p:sp>
        <p:nvSpPr>
          <p:cNvPr id="11" name="TextBox 24">
            <a:extLst>
              <a:ext uri="{FF2B5EF4-FFF2-40B4-BE49-F238E27FC236}">
                <a16:creationId xmlns:a16="http://schemas.microsoft.com/office/drawing/2014/main" id="{8B454020-8E92-4F5C-9B04-41578305D6C4}"/>
              </a:ext>
            </a:extLst>
          </p:cNvPr>
          <p:cNvSpPr txBox="1"/>
          <p:nvPr/>
        </p:nvSpPr>
        <p:spPr>
          <a:xfrm>
            <a:off x="401845" y="6227968"/>
            <a:ext cx="339269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Image not in 10 classes of CIFAR-10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C1E5E62-44E2-48B2-AA21-5420FBDD4675}"/>
              </a:ext>
            </a:extLst>
          </p:cNvPr>
          <p:cNvSpPr txBox="1">
            <a:spLocks/>
          </p:cNvSpPr>
          <p:nvPr/>
        </p:nvSpPr>
        <p:spPr>
          <a:xfrm>
            <a:off x="0" y="600208"/>
            <a:ext cx="6358356" cy="28167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3400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806450" lvl="2" indent="-271463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the trained model with highest validation accuracy.</a:t>
            </a:r>
          </a:p>
          <a:p>
            <a:pPr marL="806450" lvl="2" indent="-271463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+mj-lt"/>
              <a:buAutoNum type="arabicParenR"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Resize the image to 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32x32x3c (RGB)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806450" marR="0" lvl="2" indent="-2714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“2.4 Inference”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to run inference on the image you selected.</a:t>
            </a:r>
          </a:p>
          <a:p>
            <a:pPr marL="806450" lvl="2" indent="-271463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 typeface="Wingdings" panose="05000000000000000000" pitchFamily="2" charset="2"/>
              <a:buAutoNum type="arabicParenR"/>
              <a:defRPr/>
            </a:pPr>
            <a:r>
              <a:rPr lang="en-US" altLang="zh-TW" sz="1400" kern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that there is a special image in the inference dataset that is not included in the 10 classes of CIFAR-10. You should set a threshold (adjust it yourself) to determine whether the image belongs to 10 classes in the CIFAR-10 dataset.</a:t>
            </a:r>
          </a:p>
          <a:p>
            <a:pPr marL="987425" lvl="3" indent="-180975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Tx/>
              <a:buChar char="-"/>
              <a:defRPr/>
            </a:pPr>
            <a:r>
              <a:rPr lang="en-US" altLang="zh-TW" sz="125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the predicted class label and confidence score on GUI.</a:t>
            </a:r>
          </a:p>
          <a:p>
            <a:pPr marL="987425" lvl="3" indent="-180975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FontTx/>
              <a:buChar char="-"/>
              <a:defRPr/>
            </a:pPr>
            <a:r>
              <a:rPr lang="en-US" altLang="zh-TW" sz="125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the probability distribution of model predictions using a histogram.</a:t>
            </a:r>
          </a:p>
          <a:p>
            <a:pPr marL="806450" lvl="3" indent="0" defTabSz="457200">
              <a:lnSpc>
                <a:spcPct val="100000"/>
              </a:lnSpc>
              <a:spcBef>
                <a:spcPts val="0"/>
              </a:spcBef>
              <a:buClr>
                <a:prstClr val="black"/>
              </a:buClr>
              <a:buNone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Hin</a:t>
            </a:r>
            <a:r>
              <a:rPr lang="en-US" altLang="zh-TW" sz="14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t: If the max probability &lt; threshold, the image is not in 10 classes.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95B3DA-9AFD-467D-990D-2B9766CB4C8E}"/>
              </a:ext>
            </a:extLst>
          </p:cNvPr>
          <p:cNvSpPr/>
          <p:nvPr/>
        </p:nvSpPr>
        <p:spPr>
          <a:xfrm>
            <a:off x="1275512" y="5964773"/>
            <a:ext cx="1047708" cy="24478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085DDCD-F515-444E-8B3E-2BBDE6E41193}"/>
              </a:ext>
            </a:extLst>
          </p:cNvPr>
          <p:cNvSpPr txBox="1"/>
          <p:nvPr/>
        </p:nvSpPr>
        <p:spPr>
          <a:xfrm>
            <a:off x="2297428" y="5874437"/>
            <a:ext cx="2899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rgbClr val="00B0F0"/>
                </a:solidFill>
                <a:latin typeface="+mn-lt"/>
                <a:cs typeface="Times New Roman" panose="02020603050405020304" pitchFamily="18" charset="0"/>
              </a:rPr>
              <a:t>Because the max probability &lt; threshold, the predict class label is “Others”</a:t>
            </a:r>
            <a:endParaRPr lang="zh-TW" altLang="en-US" sz="1200" dirty="0">
              <a:solidFill>
                <a:srgbClr val="00B0F0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308587BB-60D4-701D-F5CB-1B9032D48425}"/>
              </a:ext>
            </a:extLst>
          </p:cNvPr>
          <p:cNvSpPr txBox="1">
            <a:spLocks/>
          </p:cNvSpPr>
          <p:nvPr/>
        </p:nvSpPr>
        <p:spPr>
          <a:xfrm>
            <a:off x="0" y="-17253"/>
            <a:ext cx="9144000" cy="61746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168400" lvl="0" indent="-1168400" defTabSz="457200">
              <a:buClr>
                <a:prstClr val="black"/>
              </a:buClr>
              <a:buSzPct val="25000"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.4 (15%) </a:t>
            </a:r>
            <a:r>
              <a:rPr lang="en-US" altLang="zh-TW" sz="2000" b="1" kern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the Trained Model with Highest Validation Accuracy to Run Inference, Show the Probability Distribution and Class Label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D13A2F1D-89ED-3D47-7B80-44B5DBCF6CCB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2991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2C0A25-2159-17A1-BF23-CFD63740EB2C}"/>
              </a:ext>
            </a:extLst>
          </p:cNvPr>
          <p:cNvSpPr txBox="1"/>
          <p:nvPr/>
        </p:nvSpPr>
        <p:spPr>
          <a:xfrm>
            <a:off x="105209" y="855573"/>
            <a:ext cx="605889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This is an example for demonstration.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4" name="2025-12-10 19-20-56">
            <a:hlinkClick r:id="" action="ppaction://media"/>
            <a:extLst>
              <a:ext uri="{FF2B5EF4-FFF2-40B4-BE49-F238E27FC236}">
                <a16:creationId xmlns:a16="http://schemas.microsoft.com/office/drawing/2014/main" id="{24C46682-6536-48BA-AA7E-C5C22BE56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1805"/>
            <a:ext cx="9144000" cy="51435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5B060C1-8A47-CAAF-00C0-3868DCA2A0F4}"/>
              </a:ext>
            </a:extLst>
          </p:cNvPr>
          <p:cNvSpPr txBox="1"/>
          <p:nvPr/>
        </p:nvSpPr>
        <p:spPr>
          <a:xfrm>
            <a:off x="7748557" y="463877"/>
            <a:ext cx="139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Ian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Shape 159">
            <a:extLst>
              <a:ext uri="{FF2B5EF4-FFF2-40B4-BE49-F238E27FC236}">
                <a16:creationId xmlns:a16="http://schemas.microsoft.com/office/drawing/2014/main" id="{52D746FC-0554-8ACA-12E8-32FA31B1AE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lvl="0" indent="-1949054" defTabSz="457200">
              <a:buClr>
                <a:prstClr val="black"/>
              </a:buClr>
              <a:buSzPct val="25000"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2. </a:t>
            </a:r>
            <a:r>
              <a:rPr lang="en-US" altLang="zh-TW" sz="2400" b="1" kern="120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Train a CIFAR-10 Classifier Using ResNet18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841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>
          <a:extLst>
            <a:ext uri="{FF2B5EF4-FFF2-40B4-BE49-F238E27FC236}">
              <a16:creationId xmlns:a16="http://schemas.microsoft.com/office/drawing/2014/main" id="{BBA55047-6EE4-19BF-231A-C1EEFE52A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>
            <a:extLst>
              <a:ext uri="{FF2B5EF4-FFF2-40B4-BE49-F238E27FC236}">
                <a16:creationId xmlns:a16="http://schemas.microsoft.com/office/drawing/2014/main" id="{D7BBE0AF-1CC5-D678-26B9-63814077CC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</a:t>
            </a:r>
            <a:r>
              <a:rPr lang="en-US" sz="2800" b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(2/3)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F1C7E4-FC01-2065-7DFA-ACF430EE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59323EDB-668D-B8B2-9CBE-63FBD8C3AEB5}"/>
              </a:ext>
            </a:extLst>
          </p:cNvPr>
          <p:cNvSpPr txBox="1">
            <a:spLocks/>
          </p:cNvSpPr>
          <p:nvPr/>
        </p:nvSpPr>
        <p:spPr>
          <a:xfrm>
            <a:off x="146850" y="492552"/>
            <a:ext cx="8850299" cy="6000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lvl="1" defTabSz="717550">
              <a:buFont typeface="Wingdings" panose="05000000000000000000" pitchFamily="2" charset="2"/>
              <a:buChar char="l"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Submitted File Stuucture</a:t>
            </a:r>
          </a:p>
          <a:p>
            <a:pPr marL="2635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Hw2_StudentID_Name_Version // project folder</a:t>
            </a:r>
          </a:p>
          <a:p>
            <a:pPr marL="2635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Hw1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model                // folder to put trained models</a:t>
            </a:r>
          </a:p>
          <a:p>
            <a:pPr marL="895350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Weight_Sigmoid.pth</a:t>
            </a:r>
          </a:p>
          <a:p>
            <a:pPr marL="895350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Weight_Relu.pth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Loss&amp;Acc_Sigmoid.jpg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Loss&amp;Acc_Relu.jpg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main.py           // codes for your GUI program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train.py            // codes for model training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   ⁞                     // other files or folders you need</a:t>
            </a:r>
          </a:p>
          <a:p>
            <a:pPr marL="2635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Hw2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model                // folder to put trained models</a:t>
            </a:r>
          </a:p>
          <a:p>
            <a:pPr marL="895350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weight.pth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</a:t>
            </a:r>
            <a:r>
              <a:rPr lang="zh-TW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Loss&amp;Acc.jpg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main.py           // codes for your GUI program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train.py            // codes for model training</a:t>
            </a:r>
          </a:p>
          <a:p>
            <a:pPr marL="631825" lvl="1" indent="0" defTabSz="717550">
              <a:buNone/>
            </a:pP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|--    ⁞                     // other files or folders you need</a:t>
            </a:r>
          </a:p>
        </p:txBody>
      </p:sp>
    </p:spTree>
    <p:extLst>
      <p:ext uri="{BB962C8B-B14F-4D97-AF65-F5344CB8AC3E}">
        <p14:creationId xmlns:p14="http://schemas.microsoft.com/office/powerpoint/2010/main" val="49547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(3/3)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492552"/>
            <a:ext cx="8850299" cy="6000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buFont typeface="Wingdings" panose="05000000000000000000" pitchFamily="2" charset="2"/>
              <a:buChar char="l"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(recommended)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3.9 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https://www.python.org/downloads/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-python 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(4.12.0.88)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Matplotlib 3.9.4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 pyqt5 (5.15.11)</a:t>
            </a: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 2.8.0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 0.23.0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1" indent="-269875" defTabSz="717550">
              <a:buFont typeface="Wingdings" panose="05000000000000000000" pitchFamily="2" charset="2"/>
              <a:buChar char="Ø"/>
            </a:pPr>
            <a:r>
              <a:rPr lang="en-US" altLang="zh-TW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Torchsummary</a:t>
            </a:r>
            <a:r>
              <a:rPr lang="en-US" altLang="zh-TW" sz="2000">
                <a:latin typeface="Times New Roman" panose="02020603050405020304" pitchFamily="18" charset="0"/>
                <a:cs typeface="Times New Roman" panose="02020603050405020304" pitchFamily="18" charset="0"/>
              </a:rPr>
              <a:t> 1.5.1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F6DCB44-C4C2-783F-86E9-61567DFA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736" y="4489148"/>
            <a:ext cx="1019317" cy="3238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10510"/>
            <a:ext cx="7886699" cy="486000"/>
          </a:xfrm>
        </p:spPr>
        <p:txBody>
          <a:bodyPr/>
          <a:lstStyle/>
          <a:p>
            <a:r>
              <a:rPr lang="en-US" altLang="zh-TW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100" y="507081"/>
            <a:ext cx="7358636" cy="6422039"/>
          </a:xfrm>
        </p:spPr>
        <p:txBody>
          <a:bodyPr>
            <a:normAutofit/>
          </a:bodyPr>
          <a:lstStyle/>
          <a:p>
            <a:pPr marL="269875" marR="0" lvl="1" indent="-26987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 (</a:t>
            </a:r>
            <a:r>
              <a:rPr lang="en-US" altLang="zh-TW" kern="1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%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 a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MNIST Classifier 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using LeNet-5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80975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.1 (15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%) Implement Lenet-5 from Scratch And Show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odel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Architecture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</a:t>
            </a:r>
          </a:p>
          <a:p>
            <a:pPr marL="1074738" marR="0" lvl="1" indent="-8937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.2 (15%) Evaluate Training And Validation Accuracy/Loss And Compare The Performance of Sigmoid And Relu Versions.</a:t>
            </a:r>
          </a:p>
          <a:p>
            <a:pPr marL="1074738" marR="0" lvl="1" indent="-893763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.3 (20%)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 The Model with The Highest Validation Accuracy to Run Inference, And Show The Predicted Distribution And Class Label.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 (</a:t>
            </a:r>
            <a:r>
              <a:rPr lang="en-US" altLang="zh-TW" kern="1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%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Train a CIFAR-10 Classifier using ResNet18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179388" lvl="0" indent="0">
              <a:lnSpc>
                <a:spcPct val="100000"/>
              </a:lnSpc>
              <a:spcBef>
                <a:spcPts val="600"/>
              </a:spcBef>
              <a:buClrTx/>
              <a:buSzTx/>
              <a:buNone/>
              <a:defRPr/>
            </a:pP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sym typeface="Arial"/>
              </a:rPr>
              <a:t>.1</a:t>
            </a:r>
            <a:r>
              <a:rPr lang="zh-TW" altLang="en-US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sym typeface="Arial"/>
              </a:rPr>
              <a:t>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Arial"/>
                <a:sym typeface="Arial"/>
              </a:rPr>
              <a:t>(10%) 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sym typeface="Arial"/>
              </a:rPr>
              <a:t>Load and </a:t>
            </a:r>
            <a:r>
              <a:rPr lang="en-US" altLang="zh-TW" sz="16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Show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sym typeface="Arial"/>
              </a:rPr>
              <a:t> the Image</a:t>
            </a: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ClrTx/>
              <a:buSzTx/>
              <a:buNone/>
              <a:defRPr/>
            </a:pPr>
            <a:r>
              <a:rPr lang="en-US" altLang="zh-TW" sz="1600">
                <a:solidFill>
                  <a:prstClr val="black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sz="1600" kern="1200">
                <a:solidFill>
                  <a:prstClr val="black"/>
                </a:solidFill>
                <a:ea typeface="新細明體" panose="02020500000000000000" pitchFamily="18" charset="-120"/>
                <a:sym typeface="Arial"/>
              </a:rPr>
              <a:t>.2 </a:t>
            </a:r>
            <a:r>
              <a:rPr lang="en-US" altLang="zh-TW" sz="1600" kern="1200">
                <a:solidFill>
                  <a:prstClr val="black"/>
                </a:solidFill>
                <a:ea typeface="Arial"/>
                <a:sym typeface="Arial"/>
              </a:rPr>
              <a:t>(10%)</a:t>
            </a:r>
            <a:r>
              <a:rPr lang="zh-TW" altLang="en-US" sz="1600" kern="1200">
                <a:solidFill>
                  <a:prstClr val="black"/>
                </a:solidFill>
                <a:ea typeface="新細明體" panose="02020500000000000000" pitchFamily="18" charset="-120"/>
                <a:sym typeface="Arial"/>
              </a:rPr>
              <a:t> </a:t>
            </a:r>
            <a:r>
              <a:rPr lang="en-US" altLang="zh-TW" sz="1600" kern="1200">
                <a:solidFill>
                  <a:prstClr val="black"/>
                </a:solidFill>
                <a:ea typeface="新細明體" panose="02020500000000000000" pitchFamily="18" charset="-120"/>
                <a:sym typeface="Arial"/>
              </a:rPr>
              <a:t>Show the Architecture of ResNet18 Model</a:t>
            </a:r>
            <a:endParaRPr lang="en-US" altLang="zh-TW" sz="1600" kern="1200">
              <a:solidFill>
                <a:prstClr val="black"/>
              </a:solidFill>
              <a:ea typeface="Arial"/>
              <a:sym typeface="Arial"/>
            </a:endParaRPr>
          </a:p>
          <a:p>
            <a:pPr marL="179388" lvl="1" indent="0">
              <a:lnSpc>
                <a:spcPct val="100000"/>
              </a:lnSpc>
              <a:spcBef>
                <a:spcPts val="600"/>
              </a:spcBef>
              <a:buClrTx/>
              <a:buSzTx/>
              <a:buNone/>
              <a:defRPr/>
            </a:pPr>
            <a:r>
              <a:rPr lang="en-US" altLang="zh-TW" sz="1600">
                <a:solidFill>
                  <a:prstClr val="black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sz="1600" kern="1200">
                <a:solidFill>
                  <a:prstClr val="black"/>
                </a:solidFill>
                <a:ea typeface="新細明體" panose="02020500000000000000" pitchFamily="18" charset="-120"/>
                <a:sym typeface="Arial"/>
              </a:rPr>
              <a:t>.3 (15%) </a:t>
            </a:r>
            <a:r>
              <a:rPr lang="en-US" altLang="zh-CN" sz="1600" kern="1200">
                <a:solidFill>
                  <a:prstClr val="black"/>
                </a:solidFill>
                <a:ea typeface="等线" panose="02010600030101010101" pitchFamily="2" charset="-122"/>
                <a:sym typeface="Arial"/>
              </a:rPr>
              <a:t>Show Training/Validating Loss Curve and Accuracy Curve</a:t>
            </a:r>
            <a:endParaRPr lang="en-US" altLang="zh-TW" sz="1600" kern="1200">
              <a:solidFill>
                <a:prstClr val="black"/>
              </a:solidFill>
              <a:ea typeface="新細明體" panose="02020500000000000000" pitchFamily="18" charset="-120"/>
              <a:sym typeface="Arial"/>
            </a:endParaRPr>
          </a:p>
          <a:p>
            <a:pPr marL="1074738" lvl="1" indent="-89535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altLang="zh-TW" sz="1600">
                <a:solidFill>
                  <a:prstClr val="black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sz="1600" kern="1200">
                <a:solidFill>
                  <a:prstClr val="black"/>
                </a:solidFill>
                <a:ea typeface="新細明體" panose="02020500000000000000" pitchFamily="18" charset="-120"/>
                <a:sym typeface="Arial"/>
              </a:rPr>
              <a:t>.4 (15%) </a:t>
            </a:r>
            <a:r>
              <a:rPr lang="en-US" altLang="zh-TW" sz="1600">
                <a:solidFill>
                  <a:prstClr val="black"/>
                </a:solidFill>
              </a:rPr>
              <a:t>Use the Trained Model with Highest Validation Accuracy to Run Inference, Show the Probability Distribution and Class Label</a:t>
            </a:r>
            <a:endParaRPr lang="en-US" altLang="zh-TW" sz="1600" kern="1200" dirty="0">
              <a:solidFill>
                <a:prstClr val="black"/>
              </a:solidFill>
              <a:ea typeface="新細明體" panose="02020500000000000000" pitchFamily="18" charset="-120"/>
              <a:sym typeface="Arial"/>
            </a:endParaRPr>
          </a:p>
        </p:txBody>
      </p:sp>
      <p:sp>
        <p:nvSpPr>
          <p:cNvPr id="4" name="Shape 99">
            <a:extLst>
              <a:ext uri="{FF2B5EF4-FFF2-40B4-BE49-F238E27FC236}">
                <a16:creationId xmlns:a16="http://schemas.microsoft.com/office/drawing/2014/main" id="{C974698B-7881-4098-9F61-D38405A647A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7086603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+mj-lt"/>
                <a:ea typeface="Calibri"/>
                <a:sym typeface="Calibri"/>
              </a:rPr>
              <a:pPr algn="r">
                <a:buSzPct val="25000"/>
              </a:pPr>
              <a:t>5</a:t>
            </a:fld>
            <a:endParaRPr lang="en-US" sz="900" dirty="0">
              <a:solidFill>
                <a:srgbClr val="888888"/>
              </a:solidFill>
              <a:latin typeface="+mj-lt"/>
              <a:ea typeface="Calibri"/>
              <a:sym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BDA6D3-1B93-5142-E0DE-24F6ACD19E94}"/>
              </a:ext>
            </a:extLst>
          </p:cNvPr>
          <p:cNvSpPr txBox="1"/>
          <p:nvPr/>
        </p:nvSpPr>
        <p:spPr>
          <a:xfrm>
            <a:off x="7475457" y="534218"/>
            <a:ext cx="166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zh-CN" altLang="en-US" sz="180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>
                <a:solidFill>
                  <a:schemeClr val="tx1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>
                <a:solidFill>
                  <a:schemeClr val="tx1"/>
                </a:solidFill>
                <a:latin typeface="+mj-lt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lang="en-US" altLang="zh-TW" sz="180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)</a:t>
            </a:r>
            <a:endParaRPr lang="zh-TW" altLang="en-US" sz="1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34B773-6843-096F-BC4B-8FAA42E8DD01}"/>
              </a:ext>
            </a:extLst>
          </p:cNvPr>
          <p:cNvSpPr txBox="1"/>
          <p:nvPr/>
        </p:nvSpPr>
        <p:spPr>
          <a:xfrm>
            <a:off x="7475457" y="2265446"/>
            <a:ext cx="1668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zh-CN" altLang="en-US" sz="1800"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lang="zh-TW" altLang="en-US" sz="1800"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lang="en-US" altLang="zh-TW" sz="1800"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Ian</a:t>
            </a:r>
            <a:r>
              <a:rPr lang="en-US" altLang="zh-TW" sz="1800">
                <a:latin typeface="+mj-lt"/>
                <a:cs typeface="Times New Roman" panose="02020603050405020304" pitchFamily="18" charset="0"/>
              </a:rPr>
              <a:t>)</a:t>
            </a:r>
            <a:endParaRPr lang="zh-TW" altLang="en-US" sz="1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8FFF42-4B11-5515-FB53-65517C91FA45}"/>
              </a:ext>
            </a:extLst>
          </p:cNvPr>
          <p:cNvSpPr txBox="1"/>
          <p:nvPr/>
        </p:nvSpPr>
        <p:spPr>
          <a:xfrm>
            <a:off x="4686113" y="5141611"/>
            <a:ext cx="3116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Don’t fix your image and video path</a:t>
            </a:r>
          </a:p>
          <a:p>
            <a:pPr marL="180975"/>
            <a:r>
              <a:rPr lang="en-US" altLang="zh-TW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(There is another dataset for demonstration)</a:t>
            </a:r>
            <a:endParaRPr lang="zh-TW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0538AE2-3F3D-B484-30D4-12B118D06EAC}"/>
              </a:ext>
            </a:extLst>
          </p:cNvPr>
          <p:cNvSpPr txBox="1"/>
          <p:nvPr/>
        </p:nvSpPr>
        <p:spPr>
          <a:xfrm>
            <a:off x="4922147" y="5530785"/>
            <a:ext cx="364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image and video please use the following function to read the path.</a:t>
            </a:r>
          </a:p>
          <a:p>
            <a:r>
              <a:rPr lang="en-US" altLang="zh-TW" sz="12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QFileDialog.getOpenFileName</a:t>
            </a:r>
            <a:endParaRPr lang="en-US" altLang="zh-TW" sz="1200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3460B8E-5B54-A229-6D9E-984899E05CE0}"/>
              </a:ext>
            </a:extLst>
          </p:cNvPr>
          <p:cNvCxnSpPr>
            <a:cxnSpLocks/>
          </p:cNvCxnSpPr>
          <p:nvPr/>
        </p:nvCxnSpPr>
        <p:spPr>
          <a:xfrm flipV="1">
            <a:off x="7043666" y="4615878"/>
            <a:ext cx="602092" cy="532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792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6402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TW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 a MNIST Classifier using LeNet-5 </a:t>
            </a:r>
            <a:r>
              <a:rPr lang="en-US" altLang="zh-TW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0" y="406396"/>
            <a:ext cx="8049278" cy="1879803"/>
          </a:xfrm>
        </p:spPr>
        <p:txBody>
          <a:bodyPr>
            <a:noAutofit/>
          </a:bodyPr>
          <a:lstStyle/>
          <a:p>
            <a:pPr marL="1347788" lvl="1" indent="-1074738">
              <a:lnSpc>
                <a:spcPct val="100000"/>
              </a:lnSpc>
              <a:buNone/>
            </a:pPr>
            <a:r>
              <a:rPr lang="en-US" altLang="zh-TW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 (15%) Implement LeNet-5 from scratch and show model architecture. </a:t>
            </a:r>
          </a:p>
          <a:p>
            <a:pPr marL="1347788" lvl="1" indent="-1074738">
              <a:lnSpc>
                <a:spcPct val="100000"/>
              </a:lnSpc>
              <a:buNone/>
            </a:pPr>
            <a:r>
              <a:rPr lang="en-US" altLang="zh-TW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 (15%) Evaluate training and validation accuracy/loss and compare the performance of Sigmoid and ReLU versions.</a:t>
            </a:r>
          </a:p>
          <a:p>
            <a:pPr marL="1347788" lvl="1" indent="-1074738">
              <a:lnSpc>
                <a:spcPct val="100000"/>
              </a:lnSpc>
              <a:buNone/>
            </a:pPr>
            <a:r>
              <a:rPr lang="en-US" altLang="zh-TW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 (20%) Use the model with the highest validation accuracy to run inference, and show the predicted distribution and class label. 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6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625601" y="67842"/>
            <a:ext cx="1518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Ying)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063983" y="5950149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F70157-DC4A-95CC-6CAF-ED63B50B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26" y="2286199"/>
            <a:ext cx="5010849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1" y="6578353"/>
            <a:ext cx="46930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Reference:</a:t>
            </a:r>
            <a:r>
              <a:rPr lang="en-US" altLang="zh-TW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LeNet-5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-1" y="377125"/>
            <a:ext cx="8624305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from-scratch implementation of LeNet-5 model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dataset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torchvision.datasets.MNIST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data: 60000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data: 10000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Resize image from (28, 28) to (32, 32)</a:t>
            </a:r>
          </a:p>
          <a:p>
            <a:pPr marL="539750" marR="0" lvl="0" indent="-274638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3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Parameters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least </a:t>
            </a:r>
            <a:r>
              <a:rPr lang="en-US" altLang="zh-TW" sz="1600" kern="12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epochs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Cross entropy loss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Adam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optimizer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Record training/validation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608013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model training.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464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.0 Train a MNIST Classifier using LeNet-5 (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50%)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030" name="Picture 6" descr="Building Neural Network From Scratch For Digit Recognizer Using MNIST  Dataset | by Niranjan Shah | Medium">
            <a:extLst>
              <a:ext uri="{FF2B5EF4-FFF2-40B4-BE49-F238E27FC236}">
                <a16:creationId xmlns:a16="http://schemas.microsoft.com/office/drawing/2014/main" id="{60490A79-BF63-22B5-84EF-015343A8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37" y="1430868"/>
            <a:ext cx="3239926" cy="17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4">
            <a:extLst>
              <a:ext uri="{FF2B5EF4-FFF2-40B4-BE49-F238E27FC236}">
                <a16:creationId xmlns:a16="http://schemas.microsoft.com/office/drawing/2014/main" id="{804170AF-8C9F-43D7-2AB9-F3FAD3000573}"/>
              </a:ext>
            </a:extLst>
          </p:cNvPr>
          <p:cNvSpPr txBox="1"/>
          <p:nvPr/>
        </p:nvSpPr>
        <p:spPr>
          <a:xfrm>
            <a:off x="7726121" y="421765"/>
            <a:ext cx="1417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A6215303-1046-2F2B-1D58-4E9EE88C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37" y="3624523"/>
            <a:ext cx="4077141" cy="291917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000" b="1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.1 Implement Lenet-5 from Scratch And Show Model Architecture. (15%)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413133" y="328751"/>
            <a:ext cx="7739348" cy="7346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“1.1 Show Architecture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</a:t>
            </a: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LeNet-5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model on terminal using </a:t>
            </a:r>
            <a:r>
              <a:rPr kumimoji="0" lang="en-US" altLang="zh-TW" sz="16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torchsummary.summary</a:t>
            </a:r>
            <a:r>
              <a:rPr kumimoji="0" lang="en-US" altLang="zh-TW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4521737" y="3048454"/>
            <a:ext cx="4622263" cy="3793644"/>
            <a:chOff x="4971275" y="1208577"/>
            <a:chExt cx="4622263" cy="379364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897538" y="1208577"/>
              <a:ext cx="1794880" cy="6093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(Batch, Channels, 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Height, Width)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8244196" y="1553287"/>
              <a:ext cx="1349342" cy="2646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Num. of param.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71275" y="4663667"/>
              <a:ext cx="30611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Figure: the architecture </a:t>
              </a: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of LeNet-5</a:t>
              </a:r>
              <a:endPara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4397593" y="2919188"/>
            <a:ext cx="1871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-1 indicates that the actual size of batch size can </a:t>
            </a: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vary.</a:t>
            </a:r>
            <a:endParaRPr kumimoji="0" lang="en-US" altLang="zh-TW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6448000" y="4004242"/>
            <a:ext cx="375385" cy="8180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82980A0A-9FC1-925B-F705-DA700CE0A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08" r="75414"/>
          <a:stretch>
            <a:fillRect/>
          </a:stretch>
        </p:blipFill>
        <p:spPr>
          <a:xfrm>
            <a:off x="1800688" y="3199279"/>
            <a:ext cx="1231953" cy="3518897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>
            <a:cxnSpLocks/>
          </p:cNvCxnSpPr>
          <p:nvPr/>
        </p:nvCxnSpPr>
        <p:spPr>
          <a:xfrm>
            <a:off x="5796438" y="3486099"/>
            <a:ext cx="596719" cy="7127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>
            <a:extLst>
              <a:ext uri="{FF2B5EF4-FFF2-40B4-BE49-F238E27FC236}">
                <a16:creationId xmlns:a16="http://schemas.microsoft.com/office/drawing/2014/main" id="{5622DC1E-FEC2-BEFE-020E-EA97F0C822DC}"/>
              </a:ext>
            </a:extLst>
          </p:cNvPr>
          <p:cNvSpPr txBox="1"/>
          <p:nvPr/>
        </p:nvSpPr>
        <p:spPr>
          <a:xfrm>
            <a:off x="312364" y="3648613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A242DA-3378-4D2B-8879-CA1FB88B4A53}"/>
              </a:ext>
            </a:extLst>
          </p:cNvPr>
          <p:cNvSpPr txBox="1"/>
          <p:nvPr/>
        </p:nvSpPr>
        <p:spPr>
          <a:xfrm>
            <a:off x="3138317" y="1230933"/>
            <a:ext cx="1513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</a:t>
            </a:r>
            <a:r>
              <a:rPr lang="en-US" altLang="zh-TW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pre-trained VGG19</a:t>
            </a:r>
            <a:endParaRPr lang="zh-TW" altLang="en-U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9BD0F7-DCB5-46BF-89B3-7709AF62F48A}"/>
              </a:ext>
            </a:extLst>
          </p:cNvPr>
          <p:cNvSpPr txBox="1"/>
          <p:nvPr/>
        </p:nvSpPr>
        <p:spPr>
          <a:xfrm>
            <a:off x="834624" y="1368284"/>
            <a:ext cx="1513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顯示架構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4F3040C-C06F-4B01-95BF-98B53B74CF8A}"/>
              </a:ext>
            </a:extLst>
          </p:cNvPr>
          <p:cNvSpPr txBox="1"/>
          <p:nvPr/>
        </p:nvSpPr>
        <p:spPr>
          <a:xfrm>
            <a:off x="4282807" y="1388722"/>
            <a:ext cx="1513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由於此作業使用灰階圖片</a:t>
            </a:r>
            <a:r>
              <a:rPr lang="en-US" altLang="zh-TW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所以須將</a:t>
            </a:r>
            <a:r>
              <a:rPr lang="en-US" altLang="zh-TW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個通道修改成</a:t>
            </a:r>
            <a:r>
              <a:rPr lang="en-US" altLang="zh-TW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個通道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E7DD53-24E9-966B-459A-6B04676F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1" y="936083"/>
            <a:ext cx="6847621" cy="1944850"/>
          </a:xfrm>
          <a:prstGeom prst="rect">
            <a:avLst/>
          </a:prstGeom>
        </p:spPr>
      </p:pic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6129901" y="2694321"/>
            <a:ext cx="30141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Figure: LeNet-5 model </a:t>
            </a: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architecture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1DE85BF-3DE7-F78F-9361-272612C5FEA1}"/>
              </a:ext>
            </a:extLst>
          </p:cNvPr>
          <p:cNvSpPr txBox="1"/>
          <p:nvPr/>
        </p:nvSpPr>
        <p:spPr>
          <a:xfrm>
            <a:off x="1037442" y="2757822"/>
            <a:ext cx="1042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>
                <a:latin typeface="Times New Roman" panose="02020603050405020304" pitchFamily="18" charset="0"/>
                <a:cs typeface="Times New Roman" panose="02020603050405020304" pitchFamily="18" charset="0"/>
              </a:rPr>
              <a:t>(kernel</a:t>
            </a:r>
            <a:r>
              <a:rPr lang="zh-TW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r>
              <a:rPr lang="zh-TW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>
                <a:latin typeface="Times New Roman" panose="02020603050405020304" pitchFamily="18" charset="0"/>
                <a:cs typeface="Times New Roman" panose="02020603050405020304" pitchFamily="18" charset="0"/>
              </a:rPr>
              <a:t>5, without</a:t>
            </a:r>
            <a:r>
              <a:rPr lang="zh-TW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>
                <a:latin typeface="Times New Roman" panose="02020603050405020304" pitchFamily="18" charset="0"/>
                <a:cs typeface="Times New Roman" panose="02020603050405020304" pitchFamily="18" charset="0"/>
              </a:rPr>
              <a:t>padding)</a:t>
            </a:r>
            <a:endParaRPr lang="zh-TW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0FB8BA-307D-E272-E8D3-73617E89971D}"/>
              </a:ext>
            </a:extLst>
          </p:cNvPr>
          <p:cNvSpPr txBox="1"/>
          <p:nvPr/>
        </p:nvSpPr>
        <p:spPr>
          <a:xfrm>
            <a:off x="2260529" y="2751433"/>
            <a:ext cx="10967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>
                <a:latin typeface="Times New Roman" panose="02020603050405020304" pitchFamily="18" charset="0"/>
                <a:cs typeface="Times New Roman" panose="02020603050405020304" pitchFamily="18" charset="0"/>
              </a:rPr>
              <a:t>(avarage</a:t>
            </a:r>
            <a:r>
              <a:rPr lang="zh-TW" alt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00">
                <a:latin typeface="Times New Roman" panose="02020603050405020304" pitchFamily="18" charset="0"/>
                <a:cs typeface="Times New Roman" panose="02020603050405020304" pitchFamily="18" charset="0"/>
              </a:rPr>
              <a:t>pooling)</a:t>
            </a:r>
            <a:endParaRPr lang="zh-TW" alt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32EF14D-4B74-15EA-42DA-8F83C744BB14}"/>
              </a:ext>
            </a:extLst>
          </p:cNvPr>
          <p:cNvSpPr/>
          <p:nvPr/>
        </p:nvSpPr>
        <p:spPr>
          <a:xfrm>
            <a:off x="1816536" y="3626564"/>
            <a:ext cx="1179556" cy="229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4" name="TextBox 3">
            <a:extLst>
              <a:ext uri="{FF2B5EF4-FFF2-40B4-BE49-F238E27FC236}">
                <a16:creationId xmlns:a16="http://schemas.microsoft.com/office/drawing/2014/main" id="{89F4E52C-34C9-37D7-8730-FF007A6B5AE6}"/>
              </a:ext>
            </a:extLst>
          </p:cNvPr>
          <p:cNvSpPr txBox="1"/>
          <p:nvPr/>
        </p:nvSpPr>
        <p:spPr>
          <a:xfrm>
            <a:off x="3181515" y="3639926"/>
            <a:ext cx="1427234" cy="6125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1200" dirty="0">
                <a:solidFill>
                  <a:srgbClr val="FF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. Show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architecture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on</a:t>
            </a:r>
            <a:r>
              <a:rPr kumimoji="0" lang="zh-TW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terminal</a:t>
            </a:r>
            <a:r>
              <a:rPr kumimoji="0" lang="en-US" altLang="zh-TW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7" name="文字方塊 4">
            <a:extLst>
              <a:ext uri="{FF2B5EF4-FFF2-40B4-BE49-F238E27FC236}">
                <a16:creationId xmlns:a16="http://schemas.microsoft.com/office/drawing/2014/main" id="{4C442D79-3119-2DE8-7B52-1B9B31D6CB66}"/>
              </a:ext>
            </a:extLst>
          </p:cNvPr>
          <p:cNvSpPr txBox="1"/>
          <p:nvPr/>
        </p:nvSpPr>
        <p:spPr>
          <a:xfrm>
            <a:off x="7726121" y="421765"/>
            <a:ext cx="1417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0"/>
            <a:ext cx="8986475" cy="53826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程式碼使用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TW" altLang="en-US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實作出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LeNet-5</a:t>
            </a: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defTabSz="457200">
              <a:lnSpc>
                <a:spcPct val="100000"/>
              </a:lnSpc>
              <a:spcBef>
                <a:spcPts val="200"/>
              </a:spcBef>
              <a:buClr>
                <a:prstClr val="black"/>
              </a:buClr>
              <a:buNone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顯示架構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下載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MNIST </a:t>
            </a: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資料集，並將其設置為模型的訓練資料集</a:t>
            </a: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設定</a:t>
            </a: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size</a:t>
            </a: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損失函數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(loss function)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使用交叉熵損失函數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(Cross-Entropy Loss)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None/>
              <a:tabLst/>
              <a:defRPr/>
            </a:pPr>
            <a:r>
              <a:rPr lang="en-US" altLang="zh-TW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TW" altLang="en-US" sz="1600" kern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資料預處理和增強操作</a:t>
            </a:r>
            <a:endParaRPr lang="en-US" altLang="zh-TW" sz="1600" kern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E9BD0F7-DCB5-46BF-89B3-7709AF62F48A}"/>
              </a:ext>
            </a:extLst>
          </p:cNvPr>
          <p:cNvSpPr txBox="1"/>
          <p:nvPr/>
        </p:nvSpPr>
        <p:spPr>
          <a:xfrm>
            <a:off x="834624" y="1368284"/>
            <a:ext cx="1513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顯示架構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3B0BE6B-9CB1-4791-8241-04D1AB924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06" y="3874347"/>
            <a:ext cx="8103715" cy="254974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B36786D-BCF6-46C7-BD1D-005F997C1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06" y="5490899"/>
            <a:ext cx="4601217" cy="126700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5B23A6-C47A-453E-9536-263645D12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06" y="3352211"/>
            <a:ext cx="3029373" cy="21910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E50561-2827-47A3-A442-7D79A1B3C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806" y="4394012"/>
            <a:ext cx="4572638" cy="2286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7A26B67-E800-D793-7619-DD83FF88AD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806" y="903790"/>
            <a:ext cx="1897213" cy="213963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D6D649-8922-2F81-9C11-CFE6D2EB9029}"/>
              </a:ext>
            </a:extLst>
          </p:cNvPr>
          <p:cNvSpPr txBox="1"/>
          <p:nvPr/>
        </p:nvSpPr>
        <p:spPr>
          <a:xfrm>
            <a:off x="2458439" y="3113843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zh-TW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size</a:t>
            </a:r>
            <a:endParaRPr lang="zh-TW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A3FA652-8BBD-355A-54B6-E8F789DAA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06" y="4961852"/>
            <a:ext cx="2949616" cy="245801"/>
          </a:xfrm>
          <a:prstGeom prst="rect">
            <a:avLst/>
          </a:prstGeom>
        </p:spPr>
      </p:pic>
      <p:sp>
        <p:nvSpPr>
          <p:cNvPr id="15" name="文字方塊 4">
            <a:extLst>
              <a:ext uri="{FF2B5EF4-FFF2-40B4-BE49-F238E27FC236}">
                <a16:creationId xmlns:a16="http://schemas.microsoft.com/office/drawing/2014/main" id="{47F1D506-FAE2-467A-8E9D-6AB7E7476E89}"/>
              </a:ext>
            </a:extLst>
          </p:cNvPr>
          <p:cNvSpPr txBox="1"/>
          <p:nvPr/>
        </p:nvSpPr>
        <p:spPr>
          <a:xfrm>
            <a:off x="7726121" y="421765"/>
            <a:ext cx="14178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：</a:t>
            </a:r>
            <a:r>
              <a:rPr lang="en-US" altLang="zh-TW" sz="1600" kern="120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Ying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7" name="Shape 159">
            <a:extLst>
              <a:ext uri="{FF2B5EF4-FFF2-40B4-BE49-F238E27FC236}">
                <a16:creationId xmlns:a16="http://schemas.microsoft.com/office/drawing/2014/main" id="{0AA8E361-B31B-2CF2-A185-6D38D77C4A4A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lang="en-US" altLang="zh-TW" sz="2000" b="1" kern="12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altLang="zh-TW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.1 Implement Lenet-5 from Scratch And Show Model Architecture. (15%)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643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3836</TotalTime>
  <Words>2448</Words>
  <Application>Microsoft Office PowerPoint</Application>
  <PresentationFormat>如螢幕大小 (4:3)</PresentationFormat>
  <Paragraphs>330</Paragraphs>
  <Slides>22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34" baseType="lpstr">
      <vt:lpstr>等线</vt:lpstr>
      <vt:lpstr>新細明體</vt:lpstr>
      <vt:lpstr>標楷體</vt:lpstr>
      <vt:lpstr>Arial</vt:lpstr>
      <vt:lpstr>Calibri</vt:lpstr>
      <vt:lpstr>Calibri Light</vt:lpstr>
      <vt:lpstr>Cambria Math</vt:lpstr>
      <vt:lpstr>Cascadia Mono</vt:lpstr>
      <vt:lpstr>Times New Roman</vt:lpstr>
      <vt:lpstr>Wingdings</vt:lpstr>
      <vt:lpstr>Office 佈景主題</vt:lpstr>
      <vt:lpstr>1_Office 佈景主題</vt:lpstr>
      <vt:lpstr>影像處理、電腦視覺及深度學習概論  (Introduction to Image Processing,  Computer Vision and Deep Learning)  Homework 2</vt:lpstr>
      <vt:lpstr>Notice (1/3)</vt:lpstr>
      <vt:lpstr>Notice (2/3)</vt:lpstr>
      <vt:lpstr>Notice (3/3)</vt:lpstr>
      <vt:lpstr>Assignment Scoring (Total: 100%)</vt:lpstr>
      <vt:lpstr>1. Train a MNIST Classifier using LeNet-5 (50%) 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1. Train a MNIST Classifier using LeNet-5 – Example Video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Pang MaoHsiang</cp:lastModifiedBy>
  <cp:revision>663</cp:revision>
  <dcterms:modified xsi:type="dcterms:W3CDTF">2025-12-16T04:10:27Z</dcterms:modified>
</cp:coreProperties>
</file>